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notesMasterIdLst>
    <p:notesMasterId r:id="rId37"/>
  </p:notesMasterIdLst>
  <p:sldIdLst>
    <p:sldId id="315" r:id="rId2"/>
    <p:sldId id="256" r:id="rId3"/>
    <p:sldId id="354" r:id="rId4"/>
    <p:sldId id="331" r:id="rId5"/>
    <p:sldId id="300" r:id="rId6"/>
    <p:sldId id="325" r:id="rId7"/>
    <p:sldId id="355" r:id="rId8"/>
    <p:sldId id="335" r:id="rId9"/>
    <p:sldId id="306" r:id="rId10"/>
    <p:sldId id="342" r:id="rId11"/>
    <p:sldId id="357" r:id="rId12"/>
    <p:sldId id="344" r:id="rId13"/>
    <p:sldId id="356" r:id="rId14"/>
    <p:sldId id="363" r:id="rId15"/>
    <p:sldId id="359" r:id="rId16"/>
    <p:sldId id="346" r:id="rId17"/>
    <p:sldId id="376" r:id="rId18"/>
    <p:sldId id="360" r:id="rId19"/>
    <p:sldId id="348" r:id="rId20"/>
    <p:sldId id="364" r:id="rId21"/>
    <p:sldId id="365" r:id="rId22"/>
    <p:sldId id="366" r:id="rId23"/>
    <p:sldId id="368" r:id="rId24"/>
    <p:sldId id="369" r:id="rId25"/>
    <p:sldId id="372" r:id="rId26"/>
    <p:sldId id="370" r:id="rId27"/>
    <p:sldId id="307" r:id="rId28"/>
    <p:sldId id="280" r:id="rId29"/>
    <p:sldId id="373" r:id="rId30"/>
    <p:sldId id="371" r:id="rId31"/>
    <p:sldId id="313" r:id="rId32"/>
    <p:sldId id="352" r:id="rId33"/>
    <p:sldId id="374" r:id="rId34"/>
    <p:sldId id="375" r:id="rId35"/>
    <p:sldId id="31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400"/>
    <a:srgbClr val="9999FF"/>
    <a:srgbClr val="FFCCFF"/>
    <a:srgbClr val="CC99FF"/>
    <a:srgbClr val="333399"/>
    <a:srgbClr val="FFC9E4"/>
    <a:srgbClr val="003300"/>
    <a:srgbClr val="333300"/>
    <a:srgbClr val="66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C9B90-4075-4004-9DEE-B9567DCE6E8A}" type="datetimeFigureOut">
              <a:rPr lang="en-US" smtClean="0"/>
              <a:t>12/13/2023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2D0F4-F774-41C7-AE21-0B66628BA5A3}" type="slidenum">
              <a:rPr lang="en-US" smtClean="0"/>
              <a:t>‹#›</a:t>
            </a:fld>
            <a:endParaRPr lang="en-US"/>
          </a:p>
        </p:txBody>
      </p:sp>
    </p:spTree>
    <p:extLst>
      <p:ext uri="{BB962C8B-B14F-4D97-AF65-F5344CB8AC3E}">
        <p14:creationId xmlns:p14="http://schemas.microsoft.com/office/powerpoint/2010/main" val="1739488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92D0F4-F774-41C7-AE21-0B66628BA5A3}" type="slidenum">
              <a:rPr lang="en-US" smtClean="0"/>
              <a:t>9</a:t>
            </a:fld>
            <a:endParaRPr lang="en-US"/>
          </a:p>
        </p:txBody>
      </p:sp>
    </p:spTree>
    <p:extLst>
      <p:ext uri="{BB962C8B-B14F-4D97-AF65-F5344CB8AC3E}">
        <p14:creationId xmlns:p14="http://schemas.microsoft.com/office/powerpoint/2010/main" val="140449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92D0F4-F774-41C7-AE21-0B66628BA5A3}" type="slidenum">
              <a:rPr lang="en-US" smtClean="0"/>
              <a:t>31</a:t>
            </a:fld>
            <a:endParaRPr lang="en-US"/>
          </a:p>
        </p:txBody>
      </p:sp>
    </p:spTree>
    <p:extLst>
      <p:ext uri="{BB962C8B-B14F-4D97-AF65-F5344CB8AC3E}">
        <p14:creationId xmlns:p14="http://schemas.microsoft.com/office/powerpoint/2010/main" val="1937802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9E29C6-4941-445C-BBE2-403FADBF0D61}"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149EC-E3FA-48CE-A00E-511E040E132E}" type="slidenum">
              <a:rPr lang="en-US" smtClean="0"/>
              <a:t>‹#›</a:t>
            </a:fld>
            <a:endParaRPr lang="en-US"/>
          </a:p>
        </p:txBody>
      </p:sp>
    </p:spTree>
    <p:extLst>
      <p:ext uri="{BB962C8B-B14F-4D97-AF65-F5344CB8AC3E}">
        <p14:creationId xmlns:p14="http://schemas.microsoft.com/office/powerpoint/2010/main" val="63509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9E29C6-4941-445C-BBE2-403FADBF0D61}"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149EC-E3FA-48CE-A00E-511E040E132E}" type="slidenum">
              <a:rPr lang="en-US" smtClean="0"/>
              <a:t>‹#›</a:t>
            </a:fld>
            <a:endParaRPr lang="en-US"/>
          </a:p>
        </p:txBody>
      </p:sp>
    </p:spTree>
    <p:extLst>
      <p:ext uri="{BB962C8B-B14F-4D97-AF65-F5344CB8AC3E}">
        <p14:creationId xmlns:p14="http://schemas.microsoft.com/office/powerpoint/2010/main" val="335161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9E29C6-4941-445C-BBE2-403FADBF0D61}"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149EC-E3FA-48CE-A00E-511E040E132E}" type="slidenum">
              <a:rPr lang="en-US" smtClean="0"/>
              <a:t>‹#›</a:t>
            </a:fld>
            <a:endParaRPr lang="en-US"/>
          </a:p>
        </p:txBody>
      </p:sp>
    </p:spTree>
    <p:extLst>
      <p:ext uri="{BB962C8B-B14F-4D97-AF65-F5344CB8AC3E}">
        <p14:creationId xmlns:p14="http://schemas.microsoft.com/office/powerpoint/2010/main" val="3586526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9E29C6-4941-445C-BBE2-403FADBF0D61}"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149EC-E3FA-48CE-A00E-511E040E132E}"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56418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9E29C6-4941-445C-BBE2-403FADBF0D61}"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149EC-E3FA-48CE-A00E-511E040E132E}" type="slidenum">
              <a:rPr lang="en-US" smtClean="0"/>
              <a:t>‹#›</a:t>
            </a:fld>
            <a:endParaRPr lang="en-US"/>
          </a:p>
        </p:txBody>
      </p:sp>
    </p:spTree>
    <p:extLst>
      <p:ext uri="{BB962C8B-B14F-4D97-AF65-F5344CB8AC3E}">
        <p14:creationId xmlns:p14="http://schemas.microsoft.com/office/powerpoint/2010/main" val="3559593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79E29C6-4941-445C-BBE2-403FADBF0D61}" type="datetimeFigureOut">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149EC-E3FA-48CE-A00E-511E040E132E}" type="slidenum">
              <a:rPr lang="en-US" smtClean="0"/>
              <a:t>‹#›</a:t>
            </a:fld>
            <a:endParaRPr lang="en-US"/>
          </a:p>
        </p:txBody>
      </p:sp>
    </p:spTree>
    <p:extLst>
      <p:ext uri="{BB962C8B-B14F-4D97-AF65-F5344CB8AC3E}">
        <p14:creationId xmlns:p14="http://schemas.microsoft.com/office/powerpoint/2010/main" val="3129403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79E29C6-4941-445C-BBE2-403FADBF0D61}" type="datetimeFigureOut">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149EC-E3FA-48CE-A00E-511E040E132E}" type="slidenum">
              <a:rPr lang="en-US" smtClean="0"/>
              <a:t>‹#›</a:t>
            </a:fld>
            <a:endParaRPr lang="en-US"/>
          </a:p>
        </p:txBody>
      </p:sp>
    </p:spTree>
    <p:extLst>
      <p:ext uri="{BB962C8B-B14F-4D97-AF65-F5344CB8AC3E}">
        <p14:creationId xmlns:p14="http://schemas.microsoft.com/office/powerpoint/2010/main" val="845589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9E29C6-4941-445C-BBE2-403FADBF0D61}"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149EC-E3FA-48CE-A00E-511E040E132E}" type="slidenum">
              <a:rPr lang="en-US" smtClean="0"/>
              <a:t>‹#›</a:t>
            </a:fld>
            <a:endParaRPr lang="en-US"/>
          </a:p>
        </p:txBody>
      </p:sp>
    </p:spTree>
    <p:extLst>
      <p:ext uri="{BB962C8B-B14F-4D97-AF65-F5344CB8AC3E}">
        <p14:creationId xmlns:p14="http://schemas.microsoft.com/office/powerpoint/2010/main" val="1354710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9E29C6-4941-445C-BBE2-403FADBF0D61}"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149EC-E3FA-48CE-A00E-511E040E132E}" type="slidenum">
              <a:rPr lang="en-US" smtClean="0"/>
              <a:t>‹#›</a:t>
            </a:fld>
            <a:endParaRPr lang="en-US"/>
          </a:p>
        </p:txBody>
      </p:sp>
    </p:spTree>
    <p:extLst>
      <p:ext uri="{BB962C8B-B14F-4D97-AF65-F5344CB8AC3E}">
        <p14:creationId xmlns:p14="http://schemas.microsoft.com/office/powerpoint/2010/main" val="2340510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9E29C6-4941-445C-BBE2-403FADBF0D61}"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149EC-E3FA-48CE-A00E-511E040E132E}" type="slidenum">
              <a:rPr lang="en-US" smtClean="0"/>
              <a:t>‹#›</a:t>
            </a:fld>
            <a:endParaRPr lang="en-US"/>
          </a:p>
        </p:txBody>
      </p:sp>
    </p:spTree>
    <p:extLst>
      <p:ext uri="{BB962C8B-B14F-4D97-AF65-F5344CB8AC3E}">
        <p14:creationId xmlns:p14="http://schemas.microsoft.com/office/powerpoint/2010/main" val="2587978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9E29C6-4941-445C-BBE2-403FADBF0D61}"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149EC-E3FA-48CE-A00E-511E040E132E}" type="slidenum">
              <a:rPr lang="en-US" smtClean="0"/>
              <a:t>‹#›</a:t>
            </a:fld>
            <a:endParaRPr lang="en-US"/>
          </a:p>
        </p:txBody>
      </p:sp>
    </p:spTree>
    <p:extLst>
      <p:ext uri="{BB962C8B-B14F-4D97-AF65-F5344CB8AC3E}">
        <p14:creationId xmlns:p14="http://schemas.microsoft.com/office/powerpoint/2010/main" val="3806192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9E29C6-4941-445C-BBE2-403FADBF0D61}"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149EC-E3FA-48CE-A00E-511E040E132E}" type="slidenum">
              <a:rPr lang="en-US" smtClean="0"/>
              <a:t>‹#›</a:t>
            </a:fld>
            <a:endParaRPr lang="en-US"/>
          </a:p>
        </p:txBody>
      </p:sp>
    </p:spTree>
    <p:extLst>
      <p:ext uri="{BB962C8B-B14F-4D97-AF65-F5344CB8AC3E}">
        <p14:creationId xmlns:p14="http://schemas.microsoft.com/office/powerpoint/2010/main" val="2947483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9E29C6-4941-445C-BBE2-403FADBF0D61}"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149EC-E3FA-48CE-A00E-511E040E132E}" type="slidenum">
              <a:rPr lang="en-US" smtClean="0"/>
              <a:t>‹#›</a:t>
            </a:fld>
            <a:endParaRPr lang="en-US"/>
          </a:p>
        </p:txBody>
      </p:sp>
    </p:spTree>
    <p:extLst>
      <p:ext uri="{BB962C8B-B14F-4D97-AF65-F5344CB8AC3E}">
        <p14:creationId xmlns:p14="http://schemas.microsoft.com/office/powerpoint/2010/main" val="143575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9E29C6-4941-445C-BBE2-403FADBF0D61}" type="datetimeFigureOut">
              <a:rPr lang="en-US" smtClean="0"/>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149EC-E3FA-48CE-A00E-511E040E132E}" type="slidenum">
              <a:rPr lang="en-US" smtClean="0"/>
              <a:t>‹#›</a:t>
            </a:fld>
            <a:endParaRPr lang="en-US"/>
          </a:p>
        </p:txBody>
      </p:sp>
    </p:spTree>
    <p:extLst>
      <p:ext uri="{BB962C8B-B14F-4D97-AF65-F5344CB8AC3E}">
        <p14:creationId xmlns:p14="http://schemas.microsoft.com/office/powerpoint/2010/main" val="3111895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9E29C6-4941-445C-BBE2-403FADBF0D61}" type="datetimeFigureOut">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149EC-E3FA-48CE-A00E-511E040E132E}" type="slidenum">
              <a:rPr lang="en-US" smtClean="0"/>
              <a:t>‹#›</a:t>
            </a:fld>
            <a:endParaRPr lang="en-US"/>
          </a:p>
        </p:txBody>
      </p:sp>
    </p:spTree>
    <p:extLst>
      <p:ext uri="{BB962C8B-B14F-4D97-AF65-F5344CB8AC3E}">
        <p14:creationId xmlns:p14="http://schemas.microsoft.com/office/powerpoint/2010/main" val="4097834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579E29C6-4941-445C-BBE2-403FADBF0D61}" type="datetimeFigureOut">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149EC-E3FA-48CE-A00E-511E040E132E}" type="slidenum">
              <a:rPr lang="en-US" smtClean="0"/>
              <a:t>‹#›</a:t>
            </a:fld>
            <a:endParaRPr lang="en-US"/>
          </a:p>
        </p:txBody>
      </p:sp>
    </p:spTree>
    <p:extLst>
      <p:ext uri="{BB962C8B-B14F-4D97-AF65-F5344CB8AC3E}">
        <p14:creationId xmlns:p14="http://schemas.microsoft.com/office/powerpoint/2010/main" val="330792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9E29C6-4941-445C-BBE2-403FADBF0D61}"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149EC-E3FA-48CE-A00E-511E040E132E}" type="slidenum">
              <a:rPr lang="en-US" smtClean="0"/>
              <a:t>‹#›</a:t>
            </a:fld>
            <a:endParaRPr lang="en-US"/>
          </a:p>
        </p:txBody>
      </p:sp>
    </p:spTree>
    <p:extLst>
      <p:ext uri="{BB962C8B-B14F-4D97-AF65-F5344CB8AC3E}">
        <p14:creationId xmlns:p14="http://schemas.microsoft.com/office/powerpoint/2010/main" val="9086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9E29C6-4941-445C-BBE2-403FADBF0D61}"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149EC-E3FA-48CE-A00E-511E040E132E}" type="slidenum">
              <a:rPr lang="en-US" smtClean="0"/>
              <a:t>‹#›</a:t>
            </a:fld>
            <a:endParaRPr lang="en-US"/>
          </a:p>
        </p:txBody>
      </p:sp>
    </p:spTree>
    <p:extLst>
      <p:ext uri="{BB962C8B-B14F-4D97-AF65-F5344CB8AC3E}">
        <p14:creationId xmlns:p14="http://schemas.microsoft.com/office/powerpoint/2010/main" val="236667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4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579E29C6-4941-445C-BBE2-403FADBF0D61}" type="datetimeFigureOut">
              <a:rPr lang="en-US" smtClean="0"/>
              <a:t>12/13/2023</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3BA149EC-E3FA-48CE-A00E-511E040E132E}" type="slidenum">
              <a:rPr lang="en-US" smtClean="0"/>
              <a:t>‹#›</a:t>
            </a:fld>
            <a:endParaRPr lang="en-US"/>
          </a:p>
        </p:txBody>
      </p:sp>
    </p:spTree>
    <p:extLst>
      <p:ext uri="{BB962C8B-B14F-4D97-AF65-F5344CB8AC3E}">
        <p14:creationId xmlns:p14="http://schemas.microsoft.com/office/powerpoint/2010/main" val="2724552873"/>
      </p:ext>
    </p:extLst>
  </p:cSld>
  <p:clrMap bg1="dk1" tx1="lt1" bg2="dk2"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50800" dist="25400" dir="4980000" algn="tl" rotWithShape="0">
              <a:srgbClr val="000000">
                <a:alpha val="36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0" y="-152400"/>
            <a:ext cx="9144000" cy="7010400"/>
          </a:xfrm>
          <a:prstGeom prst="rect">
            <a:avLst/>
          </a:prstGeom>
          <a:solidFill>
            <a:schemeClr val="accent2">
              <a:lumMod val="50000"/>
            </a:schemeClr>
          </a:solidFill>
          <a:effectLst>
            <a:glow rad="228600">
              <a:schemeClr val="accent1">
                <a:satMod val="175000"/>
                <a:alpha val="40000"/>
              </a:schemeClr>
            </a:glow>
          </a:effectLst>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tx1">
                    <a:lumMod val="75000"/>
                  </a:schemeClr>
                </a:solidFill>
                <a:effectLst>
                  <a:outerShdw blurRad="47625" dist="12700" dir="2700000" algn="tl" rotWithShape="0">
                    <a:srgbClr val="000000">
                      <a:alpha val="36000"/>
                    </a:srgbClr>
                  </a:outerShdw>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lt1"/>
                </a:solidFill>
                <a:effectLst>
                  <a:outerShdw blurRad="47625" dist="12700" dir="2700000" algn="tl" rotWithShape="0">
                    <a:srgbClr val="000000">
                      <a:alpha val="36000"/>
                    </a:srgbClr>
                  </a:outerShdw>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lt1"/>
                </a:solidFill>
                <a:effectLst>
                  <a:outerShdw blurRad="47625" dist="12700" dir="2700000" algn="tl" rotWithShape="0">
                    <a:srgbClr val="000000">
                      <a:alpha val="36000"/>
                    </a:srgbClr>
                  </a:outerShdw>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outerShdw blurRad="47625" dist="12700" dir="2700000" algn="tl" rotWithShape="0">
                    <a:srgbClr val="000000">
                      <a:alpha val="36000"/>
                    </a:srgbClr>
                  </a:outerShdw>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outerShdw blurRad="47625" dist="12700" dir="2700000" algn="tl" rotWithShape="0">
                    <a:srgbClr val="000000">
                      <a:alpha val="36000"/>
                    </a:srgbClr>
                  </a:outerShdw>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outerShdw blurRad="47625" dist="12700" dir="2700000" algn="tl" rotWithShape="0">
                    <a:srgbClr val="000000">
                      <a:alpha val="36000"/>
                    </a:srgbClr>
                  </a:outerShdw>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outerShdw blurRad="47625" dist="12700" dir="2700000" algn="tl" rotWithShape="0">
                    <a:srgbClr val="000000">
                      <a:alpha val="36000"/>
                    </a:srgbClr>
                  </a:outerShdw>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outerShdw blurRad="47625" dist="12700" dir="2700000" algn="tl" rotWithShape="0">
                    <a:srgbClr val="000000">
                      <a:alpha val="36000"/>
                    </a:srgbClr>
                  </a:outerShdw>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outerShdw blurRad="47625" dist="12700" dir="2700000" algn="tl" rotWithShape="0">
                    <a:srgbClr val="000000">
                      <a:alpha val="36000"/>
                    </a:srgbClr>
                  </a:outerShdw>
                </a:effectLst>
                <a:latin typeface="+mn-lt"/>
                <a:ea typeface="+mn-ea"/>
                <a:cs typeface="+mn-cs"/>
              </a:defRPr>
            </a:lvl9pPr>
          </a:lstStyle>
          <a:p>
            <a:pPr algn="just" rtl="1"/>
            <a:endParaRPr lang="fa-IR" b="1" dirty="0">
              <a:solidFill>
                <a:schemeClr val="accent1">
                  <a:lumMod val="40000"/>
                  <a:lumOff val="60000"/>
                </a:schemeClr>
              </a:solidFill>
              <a:cs typeface="B Nazanin" panose="00000400000000000000" pitchFamily="2" charset="-78"/>
            </a:endParaRPr>
          </a:p>
        </p:txBody>
      </p:sp>
      <p:pic>
        <p:nvPicPr>
          <p:cNvPr id="2" name="Picture 1"/>
          <p:cNvPicPr>
            <a:picLocks noChangeAspect="1"/>
          </p:cNvPicPr>
          <p:nvPr/>
        </p:nvPicPr>
        <p:blipFill rotWithShape="1">
          <a:blip r:embed="rId2">
            <a:duotone>
              <a:prstClr val="black"/>
              <a:schemeClr val="accent1">
                <a:tint val="45000"/>
                <a:satMod val="400000"/>
              </a:schemeClr>
            </a:duotone>
          </a:blip>
          <a:srcRect/>
          <a:stretch/>
        </p:blipFill>
        <p:spPr>
          <a:xfrm>
            <a:off x="2743200" y="2209800"/>
            <a:ext cx="3891082" cy="2228966"/>
          </a:xfrm>
          <a:prstGeom prst="rect">
            <a:avLst/>
          </a:prstGeom>
        </p:spPr>
      </p:pic>
    </p:spTree>
    <p:extLst>
      <p:ext uri="{BB962C8B-B14F-4D97-AF65-F5344CB8AC3E}">
        <p14:creationId xmlns:p14="http://schemas.microsoft.com/office/powerpoint/2010/main" val="4092895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0"/>
            <a:ext cx="9144000" cy="228600"/>
          </a:xfrm>
          <a:prstGeom prst="rect">
            <a:avLst/>
          </a:prstGeom>
          <a:solidFill>
            <a:srgbClr val="EDC9FF"/>
          </a:solidFill>
        </p:spPr>
        <p:txBody>
          <a:bodyPr vert="horz" lIns="91440" tIns="45720" rIns="91440" bIns="45720" rtlCol="0" anchor="ctr">
            <a:normAutofit fontScale="85000" lnSpcReduction="20000"/>
          </a:bodyPr>
          <a:lstStyle/>
          <a:p>
            <a:pPr algn="ctr" defTabSz="685800" rtl="1">
              <a:lnSpc>
                <a:spcPct val="90000"/>
              </a:lnSpc>
              <a:spcBef>
                <a:spcPct val="0"/>
              </a:spcBef>
            </a:pPr>
            <a:r>
              <a:rPr lang="fa-IR" sz="1400" dirty="0">
                <a:solidFill>
                  <a:srgbClr val="1E123E"/>
                </a:solidFill>
                <a:cs typeface="B Titr" panose="00000700000000000000" pitchFamily="2" charset="-78"/>
              </a:rPr>
              <a:t>فرآیند ارایه مراقبت پیشگیری از سقط خود به خودی جنین، به صورت ادغام در سطح اول شبکه بهداشت- </a:t>
            </a:r>
            <a:r>
              <a:rPr lang="fa-IR" sz="1400" dirty="0" smtClean="0">
                <a:solidFill>
                  <a:srgbClr val="1E123E"/>
                </a:solidFill>
                <a:cs typeface="B Titr" panose="00000700000000000000" pitchFamily="2" charset="-78"/>
              </a:rPr>
              <a:t>ماما/ </a:t>
            </a:r>
            <a:r>
              <a:rPr lang="fa-IR" sz="1400" dirty="0">
                <a:solidFill>
                  <a:srgbClr val="1E123E"/>
                </a:solidFill>
                <a:cs typeface="B Titr" panose="00000700000000000000" pitchFamily="2" charset="-78"/>
              </a:rPr>
              <a:t>پزشک عمومی</a:t>
            </a:r>
            <a:endParaRPr lang="en-US" sz="1400" dirty="0">
              <a:solidFill>
                <a:srgbClr val="1E123E"/>
              </a:solidFill>
              <a:cs typeface="B Titr" panose="00000700000000000000" pitchFamily="2" charset="-78"/>
            </a:endParaRPr>
          </a:p>
        </p:txBody>
      </p:sp>
      <p:pic>
        <p:nvPicPr>
          <p:cNvPr id="4" name="Picture 3"/>
          <p:cNvPicPr>
            <a:picLocks noChangeAspect="1"/>
          </p:cNvPicPr>
          <p:nvPr/>
        </p:nvPicPr>
        <p:blipFill>
          <a:blip r:embed="rId2"/>
          <a:stretch>
            <a:fillRect/>
          </a:stretch>
        </p:blipFill>
        <p:spPr>
          <a:xfrm>
            <a:off x="1" y="228600"/>
            <a:ext cx="9144000" cy="6629400"/>
          </a:xfrm>
          <a:prstGeom prst="rect">
            <a:avLst/>
          </a:prstGeom>
        </p:spPr>
      </p:pic>
    </p:spTree>
    <p:extLst>
      <p:ext uri="{BB962C8B-B14F-4D97-AF65-F5344CB8AC3E}">
        <p14:creationId xmlns:p14="http://schemas.microsoft.com/office/powerpoint/2010/main" val="27271175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14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9858" y="1066800"/>
            <a:ext cx="6858000" cy="1828800"/>
          </a:xfrm>
          <a:noFill/>
          <a:ln>
            <a:solidFill>
              <a:schemeClr val="accent1">
                <a:lumMod val="60000"/>
                <a:lumOff val="40000"/>
              </a:schemeClr>
            </a:solidFill>
          </a:ln>
        </p:spPr>
        <p:txBody>
          <a:bodyPr anchor="ctr">
            <a:normAutofit/>
          </a:bodyPr>
          <a:lstStyle/>
          <a:p>
            <a:pPr rtl="1"/>
            <a:r>
              <a:rPr lang="fa-IR" sz="5400" b="1" dirty="0" smtClean="0">
                <a:solidFill>
                  <a:srgbClr val="FFFF99"/>
                </a:solidFill>
                <a:cs typeface="B Nazanin" panose="00000400000000000000" pitchFamily="2" charset="-78"/>
              </a:rPr>
              <a:t>خدمات آموزشی- مراقبتی</a:t>
            </a:r>
            <a:endParaRPr lang="en-US" sz="5400" b="1" dirty="0">
              <a:solidFill>
                <a:srgbClr val="FFFF99"/>
              </a:solidFill>
              <a:cs typeface="B Nazanin" panose="00000400000000000000" pitchFamily="2" charset="-78"/>
            </a:endParaRPr>
          </a:p>
        </p:txBody>
      </p:sp>
      <p:sp>
        <p:nvSpPr>
          <p:cNvPr id="3" name="Subtitle 2"/>
          <p:cNvSpPr>
            <a:spLocks noGrp="1"/>
          </p:cNvSpPr>
          <p:nvPr>
            <p:ph type="subTitle" idx="1"/>
          </p:nvPr>
        </p:nvSpPr>
        <p:spPr>
          <a:xfrm>
            <a:off x="1139858" y="3200400"/>
            <a:ext cx="6858000" cy="741362"/>
          </a:xfrm>
        </p:spPr>
        <p:txBody>
          <a:bodyPr>
            <a:normAutofit/>
          </a:bodyPr>
          <a:lstStyle/>
          <a:p>
            <a:pPr rtl="1"/>
            <a:r>
              <a:rPr lang="fa-IR" sz="3200" b="1" dirty="0" smtClean="0">
                <a:solidFill>
                  <a:schemeClr val="accent1">
                    <a:lumMod val="75000"/>
                  </a:schemeClr>
                </a:solidFill>
                <a:cs typeface="B Nazanin" panose="00000400000000000000" pitchFamily="2" charset="-78"/>
              </a:rPr>
              <a:t>مراقبت پیش از بارداری</a:t>
            </a:r>
            <a:endParaRPr lang="en-US" sz="3200" b="1" dirty="0">
              <a:solidFill>
                <a:schemeClr val="accent1">
                  <a:lumMod val="75000"/>
                </a:schemeClr>
              </a:solidFill>
              <a:cs typeface="B Nazanin" panose="00000400000000000000" pitchFamily="2" charset="-78"/>
            </a:endParaRPr>
          </a:p>
        </p:txBody>
      </p:sp>
    </p:spTree>
    <p:extLst>
      <p:ext uri="{BB962C8B-B14F-4D97-AF65-F5344CB8AC3E}">
        <p14:creationId xmlns:p14="http://schemas.microsoft.com/office/powerpoint/2010/main" val="36740933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66561111"/>
              </p:ext>
            </p:extLst>
          </p:nvPr>
        </p:nvGraphicFramePr>
        <p:xfrm>
          <a:off x="0" y="304800"/>
          <a:ext cx="9144000" cy="6372718"/>
        </p:xfrm>
        <a:graphic>
          <a:graphicData uri="http://schemas.openxmlformats.org/drawingml/2006/table">
            <a:tbl>
              <a:tblPr rtl="1" firstRow="1" firstCol="1" bandRow="1">
                <a:tableStyleId>{125E5076-3810-47DD-B79F-674D7AD40C01}</a:tableStyleId>
              </a:tblPr>
              <a:tblGrid>
                <a:gridCol w="1843810">
                  <a:extLst>
                    <a:ext uri="{9D8B030D-6E8A-4147-A177-3AD203B41FA5}">
                      <a16:colId xmlns:a16="http://schemas.microsoft.com/office/drawing/2014/main" val="4219653440"/>
                    </a:ext>
                  </a:extLst>
                </a:gridCol>
                <a:gridCol w="7300190">
                  <a:extLst>
                    <a:ext uri="{9D8B030D-6E8A-4147-A177-3AD203B41FA5}">
                      <a16:colId xmlns:a16="http://schemas.microsoft.com/office/drawing/2014/main" val="687651231"/>
                    </a:ext>
                  </a:extLst>
                </a:gridCol>
              </a:tblGrid>
              <a:tr h="742586">
                <a:tc>
                  <a:txBody>
                    <a:bodyPr/>
                    <a:lstStyle/>
                    <a:p>
                      <a:pPr algn="l" rtl="1">
                        <a:lnSpc>
                          <a:spcPct val="115000"/>
                        </a:lnSpc>
                        <a:spcBef>
                          <a:spcPts val="500"/>
                        </a:spcBef>
                        <a:spcAft>
                          <a:spcPts val="0"/>
                        </a:spcAft>
                      </a:pPr>
                      <a:r>
                        <a:rPr lang="ar-SA" sz="1600" dirty="0">
                          <a:effectLst/>
                          <a:cs typeface="B Nazanin" panose="00000400000000000000" pitchFamily="2" charset="-78"/>
                        </a:rPr>
                        <a:t>      زمان مراقبت</a:t>
                      </a:r>
                      <a:endParaRPr lang="en-US" sz="1600" dirty="0">
                        <a:effectLst/>
                        <a:cs typeface="B Nazanin" panose="00000400000000000000" pitchFamily="2" charset="-78"/>
                      </a:endParaRPr>
                    </a:p>
                    <a:p>
                      <a:pPr algn="r" rtl="1">
                        <a:lnSpc>
                          <a:spcPct val="115000"/>
                        </a:lnSpc>
                        <a:spcBef>
                          <a:spcPts val="500"/>
                        </a:spcBef>
                        <a:spcAft>
                          <a:spcPts val="0"/>
                        </a:spcAft>
                      </a:pPr>
                      <a:r>
                        <a:rPr lang="ar-SA" sz="1600" dirty="0">
                          <a:effectLst/>
                          <a:cs typeface="B Nazanin" panose="00000400000000000000" pitchFamily="2" charset="-78"/>
                        </a:rPr>
                        <a:t>نوع مراقبت</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40755" marR="40755" marT="0" marB="0" anchor="ctr"/>
                </a:tc>
                <a:tc>
                  <a:txBody>
                    <a:bodyPr/>
                    <a:lstStyle/>
                    <a:p>
                      <a:pPr algn="ctr" rtl="1">
                        <a:lnSpc>
                          <a:spcPct val="115000"/>
                        </a:lnSpc>
                        <a:spcBef>
                          <a:spcPts val="500"/>
                        </a:spcBef>
                        <a:spcAft>
                          <a:spcPts val="0"/>
                        </a:spcAft>
                      </a:pPr>
                      <a:r>
                        <a:rPr lang="fa-IR" sz="1800" dirty="0" smtClean="0">
                          <a:effectLst/>
                          <a:cs typeface="B Nazanin" panose="00000400000000000000" pitchFamily="2" charset="-78"/>
                        </a:rPr>
                        <a:t>مراقبت</a:t>
                      </a:r>
                      <a:r>
                        <a:rPr lang="fa-IR" sz="1800" baseline="0" dirty="0" smtClean="0">
                          <a:effectLst/>
                          <a:cs typeface="B Nazanin" panose="00000400000000000000" pitchFamily="2" charset="-78"/>
                        </a:rPr>
                        <a:t> </a:t>
                      </a:r>
                      <a:r>
                        <a:rPr lang="ar-SA" sz="1800" dirty="0" smtClean="0">
                          <a:effectLst/>
                          <a:cs typeface="B Nazanin" panose="00000400000000000000" pitchFamily="2" charset="-78"/>
                        </a:rPr>
                        <a:t>پيش </a:t>
                      </a:r>
                      <a:r>
                        <a:rPr lang="ar-SA" sz="1800" dirty="0">
                          <a:effectLst/>
                          <a:cs typeface="B Nazanin" panose="00000400000000000000" pitchFamily="2" charset="-78"/>
                        </a:rPr>
                        <a:t>از </a:t>
                      </a:r>
                      <a:r>
                        <a:rPr lang="ar-SA" sz="1800" dirty="0" smtClean="0">
                          <a:effectLst/>
                          <a:cs typeface="B Nazanin" panose="00000400000000000000" pitchFamily="2" charset="-78"/>
                        </a:rPr>
                        <a:t>بارداري</a:t>
                      </a:r>
                      <a:r>
                        <a:rPr lang="fa-IR" sz="1800" dirty="0" smtClean="0">
                          <a:effectLst/>
                          <a:cs typeface="B Nazanin" panose="00000400000000000000" pitchFamily="2" charset="-78"/>
                        </a:rPr>
                        <a:t> (توسط ماما/پزشک عمومی)</a:t>
                      </a:r>
                      <a:endParaRPr lang="en-US" sz="1800" dirty="0">
                        <a:effectLst/>
                        <a:latin typeface="Calibri" panose="020F0502020204030204" pitchFamily="34" charset="0"/>
                        <a:ea typeface="Times New Roman" panose="02020603050405020304" pitchFamily="18" charset="0"/>
                        <a:cs typeface="B Nazanin" panose="00000400000000000000" pitchFamily="2" charset="-78"/>
                      </a:endParaRPr>
                    </a:p>
                  </a:txBody>
                  <a:tcPr marL="40755" marR="40755" marT="0" marB="0" anchor="ctr"/>
                </a:tc>
                <a:extLst>
                  <a:ext uri="{0D108BD9-81ED-4DB2-BD59-A6C34878D82A}">
                    <a16:rowId xmlns:a16="http://schemas.microsoft.com/office/drawing/2014/main" val="2012286235"/>
                  </a:ext>
                </a:extLst>
              </a:tr>
              <a:tr h="3435386">
                <a:tc>
                  <a:txBody>
                    <a:bodyPr/>
                    <a:lstStyle/>
                    <a:p>
                      <a:pPr algn="r" rtl="1">
                        <a:lnSpc>
                          <a:spcPct val="115000"/>
                        </a:lnSpc>
                        <a:spcBef>
                          <a:spcPts val="500"/>
                        </a:spcBef>
                        <a:spcAft>
                          <a:spcPts val="0"/>
                        </a:spcAft>
                      </a:pPr>
                      <a:r>
                        <a:rPr lang="ar-SA" sz="1500">
                          <a:effectLst/>
                          <a:cs typeface="B Nazanin" panose="00000400000000000000" pitchFamily="2" charset="-78"/>
                        </a:rPr>
                        <a:t>مصاحبه و تشكيل يا بررسي پرونده</a:t>
                      </a:r>
                      <a:endParaRPr lang="en-US" sz="1500">
                        <a:effectLst/>
                        <a:latin typeface="Calibri" panose="020F0502020204030204" pitchFamily="34" charset="0"/>
                        <a:ea typeface="Times New Roman" panose="02020603050405020304" pitchFamily="18" charset="0"/>
                        <a:cs typeface="B Nazanin" panose="00000400000000000000" pitchFamily="2" charset="-78"/>
                      </a:endParaRPr>
                    </a:p>
                  </a:txBody>
                  <a:tcPr marL="40755" marR="40755" marT="0" marB="0" anchor="ctr"/>
                </a:tc>
                <a:tc>
                  <a:txBody>
                    <a:bodyPr/>
                    <a:lstStyle/>
                    <a:p>
                      <a:pPr algn="r" rtl="1">
                        <a:lnSpc>
                          <a:spcPct val="100000"/>
                        </a:lnSpc>
                        <a:spcBef>
                          <a:spcPts val="500"/>
                        </a:spcBef>
                        <a:spcAft>
                          <a:spcPts val="0"/>
                        </a:spcAft>
                      </a:pPr>
                      <a:r>
                        <a:rPr lang="ar-SA" sz="1500" dirty="0">
                          <a:effectLst/>
                          <a:cs typeface="B Nazanin" panose="00000400000000000000" pitchFamily="2" charset="-78"/>
                        </a:rPr>
                        <a:t>- تشکیل پرونده، وضعیت فعلی،  سابقه بارداري، </a:t>
                      </a:r>
                      <a:r>
                        <a:rPr lang="ar-SA" sz="1500" b="1" dirty="0">
                          <a:solidFill>
                            <a:srgbClr val="FFFF00"/>
                          </a:solidFill>
                          <a:effectLst/>
                          <a:cs typeface="B Nazanin" panose="00000400000000000000" pitchFamily="2" charset="-78"/>
                        </a:rPr>
                        <a:t>سقط</a:t>
                      </a:r>
                      <a:r>
                        <a:rPr lang="ar-SA" sz="1500" dirty="0">
                          <a:effectLst/>
                          <a:cs typeface="B Nazanin" panose="00000400000000000000" pitchFamily="2" charset="-78"/>
                        </a:rPr>
                        <a:t> (خصوصا سابقه سقط مکرر) و زايمان قبلي.</a:t>
                      </a:r>
                      <a:endParaRPr lang="en-US" sz="1500" dirty="0">
                        <a:effectLst/>
                        <a:cs typeface="B Nazanin" panose="00000400000000000000" pitchFamily="2" charset="-78"/>
                      </a:endParaRPr>
                    </a:p>
                    <a:p>
                      <a:pPr algn="r" rtl="1">
                        <a:lnSpc>
                          <a:spcPct val="100000"/>
                        </a:lnSpc>
                        <a:spcBef>
                          <a:spcPts val="500"/>
                        </a:spcBef>
                        <a:spcAft>
                          <a:spcPts val="0"/>
                        </a:spcAft>
                      </a:pPr>
                      <a:r>
                        <a:rPr lang="ar-SA" sz="1500" dirty="0">
                          <a:effectLst/>
                          <a:cs typeface="B Nazanin" panose="00000400000000000000" pitchFamily="2" charset="-78"/>
                        </a:rPr>
                        <a:t>- بررسی از نظر بيماري و ناهنجاری (خصوصا </a:t>
                      </a:r>
                      <a:r>
                        <a:rPr lang="ar-SA" sz="1500" b="1" dirty="0">
                          <a:solidFill>
                            <a:srgbClr val="FFFF00"/>
                          </a:solidFill>
                          <a:effectLst/>
                          <a:cs typeface="B Nazanin" panose="00000400000000000000" pitchFamily="2" charset="-78"/>
                        </a:rPr>
                        <a:t>ناهنجاری های مادرزادی و اکتسابی رحم</a:t>
                      </a:r>
                      <a:r>
                        <a:rPr lang="ar-SA" sz="1500" dirty="0">
                          <a:effectLst/>
                          <a:cs typeface="B Nazanin" panose="00000400000000000000" pitchFamily="2" charset="-78"/>
                        </a:rPr>
                        <a:t>).</a:t>
                      </a:r>
                      <a:endParaRPr lang="en-US" sz="1500" dirty="0">
                        <a:effectLst/>
                        <a:cs typeface="B Nazanin" panose="00000400000000000000" pitchFamily="2" charset="-78"/>
                      </a:endParaRPr>
                    </a:p>
                    <a:p>
                      <a:pPr algn="r" rtl="1">
                        <a:lnSpc>
                          <a:spcPct val="100000"/>
                        </a:lnSpc>
                        <a:spcBef>
                          <a:spcPts val="500"/>
                        </a:spcBef>
                        <a:spcAft>
                          <a:spcPts val="0"/>
                        </a:spcAft>
                      </a:pPr>
                      <a:r>
                        <a:rPr lang="ar-SA" sz="1500" dirty="0">
                          <a:effectLst/>
                          <a:cs typeface="B Nazanin" panose="00000400000000000000" pitchFamily="2" charset="-78"/>
                        </a:rPr>
                        <a:t>-بررسی از نظر رفتارهای پرخطر.</a:t>
                      </a:r>
                      <a:endParaRPr lang="en-US" sz="1500" dirty="0">
                        <a:effectLst/>
                        <a:cs typeface="B Nazanin" panose="00000400000000000000" pitchFamily="2" charset="-78"/>
                      </a:endParaRPr>
                    </a:p>
                    <a:p>
                      <a:pPr algn="just" rtl="1">
                        <a:lnSpc>
                          <a:spcPct val="100000"/>
                        </a:lnSpc>
                        <a:spcBef>
                          <a:spcPts val="500"/>
                        </a:spcBef>
                        <a:spcAft>
                          <a:spcPts val="0"/>
                        </a:spcAft>
                      </a:pPr>
                      <a:r>
                        <a:rPr lang="ar-SA" sz="1500" dirty="0">
                          <a:effectLst/>
                          <a:cs typeface="B Nazanin" panose="00000400000000000000" pitchFamily="2" charset="-78"/>
                        </a:rPr>
                        <a:t>-شناسایی بیماری زمینه ایی که ارتباط با سقط دارد مانند </a:t>
                      </a:r>
                      <a:r>
                        <a:rPr lang="ar-SA" sz="1500" b="1" dirty="0">
                          <a:solidFill>
                            <a:srgbClr val="FFFF00"/>
                          </a:solidFill>
                          <a:effectLst/>
                          <a:cs typeface="B Nazanin" panose="00000400000000000000" pitchFamily="2" charset="-78"/>
                        </a:rPr>
                        <a:t>دیابت کنترل نشده (آشکار یا بارداری)، بیماری روماتیسمی، </a:t>
                      </a:r>
                      <a:r>
                        <a:rPr lang="ar-SA" sz="1500" dirty="0">
                          <a:effectLst/>
                          <a:cs typeface="B Nazanin" panose="00000400000000000000" pitchFamily="2" charset="-78"/>
                        </a:rPr>
                        <a:t>عفونت های مثل مالاریا و </a:t>
                      </a:r>
                      <a:r>
                        <a:rPr lang="en-US" sz="1500" dirty="0">
                          <a:effectLst/>
                          <a:cs typeface="B Nazanin" panose="00000400000000000000" pitchFamily="2" charset="-78"/>
                        </a:rPr>
                        <a:t>HIV</a:t>
                      </a:r>
                      <a:r>
                        <a:rPr lang="ar-SA" sz="1500" dirty="0">
                          <a:effectLst/>
                          <a:cs typeface="B Nazanin" panose="00000400000000000000" pitchFamily="2" charset="-78"/>
                        </a:rPr>
                        <a:t>، بیماری قلبی، فشارخون یا فشارخون بارداری، تنفسی،</a:t>
                      </a:r>
                      <a:r>
                        <a:rPr lang="ar-SA" sz="1500" b="1" kern="1200" dirty="0">
                          <a:solidFill>
                            <a:srgbClr val="FFFF00"/>
                          </a:solidFill>
                          <a:effectLst/>
                          <a:latin typeface="+mn-lt"/>
                          <a:ea typeface="+mn-ea"/>
                          <a:cs typeface="B Nazanin" panose="00000400000000000000" pitchFamily="2" charset="-78"/>
                        </a:rPr>
                        <a:t> تیروئید</a:t>
                      </a:r>
                      <a:r>
                        <a:rPr lang="ar-SA" sz="1500" dirty="0">
                          <a:effectLst/>
                          <a:cs typeface="B Nazanin" panose="00000400000000000000" pitchFamily="2" charset="-78"/>
                        </a:rPr>
                        <a:t>، کبدی و کلیوی.</a:t>
                      </a:r>
                      <a:endParaRPr lang="en-US" sz="1500" dirty="0">
                        <a:effectLst/>
                        <a:cs typeface="B Nazanin" panose="00000400000000000000" pitchFamily="2" charset="-78"/>
                      </a:endParaRPr>
                    </a:p>
                    <a:p>
                      <a:pPr algn="just" rtl="1">
                        <a:lnSpc>
                          <a:spcPct val="100000"/>
                        </a:lnSpc>
                        <a:spcBef>
                          <a:spcPts val="500"/>
                        </a:spcBef>
                        <a:spcAft>
                          <a:spcPts val="0"/>
                        </a:spcAft>
                      </a:pPr>
                      <a:r>
                        <a:rPr lang="ar-SA" sz="1500" dirty="0">
                          <a:effectLst/>
                          <a:cs typeface="B Nazanin" panose="00000400000000000000" pitchFamily="2" charset="-78"/>
                        </a:rPr>
                        <a:t>-</a:t>
                      </a:r>
                      <a:r>
                        <a:rPr lang="ar-SA" sz="1500" b="1" dirty="0">
                          <a:solidFill>
                            <a:srgbClr val="FFFF00"/>
                          </a:solidFill>
                          <a:effectLst/>
                          <a:cs typeface="B Nazanin" panose="00000400000000000000" pitchFamily="2" charset="-78"/>
                        </a:rPr>
                        <a:t>سابقه مصرف داروهای </a:t>
                      </a:r>
                      <a:r>
                        <a:rPr lang="ar-SA" sz="1500" dirty="0">
                          <a:effectLst/>
                          <a:cs typeface="B Nazanin" panose="00000400000000000000" pitchFamily="2" charset="-78"/>
                        </a:rPr>
                        <a:t>ضد افسردگی و سایر داروهای مصرفی در چند ماه اخیر توسط زنان در سنین باروری از جمله راکوتان، </a:t>
                      </a:r>
                      <a:r>
                        <a:rPr lang="en-US" sz="1500" dirty="0">
                          <a:effectLst/>
                          <a:cs typeface="B Nazanin" panose="00000400000000000000" pitchFamily="2" charset="-78"/>
                        </a:rPr>
                        <a:t>MTX </a:t>
                      </a:r>
                      <a:r>
                        <a:rPr lang="ar-SA" sz="1500" dirty="0">
                          <a:effectLst/>
                          <a:cs typeface="B Nazanin" panose="00000400000000000000" pitchFamily="2" charset="-78"/>
                        </a:rPr>
                        <a:t>، ... و نیز انجام این بررسی در همسران آنان (در صورت کاربرد) خصوصا در طی 5 تا 6 ماه گذشته.</a:t>
                      </a:r>
                      <a:endParaRPr lang="en-US" sz="1500" dirty="0">
                        <a:effectLst/>
                        <a:cs typeface="B Nazanin" panose="00000400000000000000" pitchFamily="2" charset="-78"/>
                      </a:endParaRPr>
                    </a:p>
                    <a:p>
                      <a:pPr algn="r" rtl="1">
                        <a:lnSpc>
                          <a:spcPct val="100000"/>
                        </a:lnSpc>
                        <a:spcBef>
                          <a:spcPts val="500"/>
                        </a:spcBef>
                        <a:spcAft>
                          <a:spcPts val="0"/>
                        </a:spcAft>
                      </a:pPr>
                      <a:r>
                        <a:rPr lang="ar-SA" sz="1500" dirty="0">
                          <a:effectLst/>
                          <a:cs typeface="B Nazanin" panose="00000400000000000000" pitchFamily="2" charset="-78"/>
                        </a:rPr>
                        <a:t>-غربالگری اولیه مصرف دخانیات  توسط بیمار یا اطرافیان، الکل و مواد محرک مخدر.</a:t>
                      </a:r>
                      <a:endParaRPr lang="en-US" sz="1500" dirty="0">
                        <a:effectLst/>
                        <a:cs typeface="B Nazanin" panose="00000400000000000000" pitchFamily="2" charset="-78"/>
                      </a:endParaRPr>
                    </a:p>
                    <a:p>
                      <a:pPr algn="just" rtl="1">
                        <a:lnSpc>
                          <a:spcPct val="100000"/>
                        </a:lnSpc>
                        <a:spcBef>
                          <a:spcPts val="500"/>
                        </a:spcBef>
                        <a:spcAft>
                          <a:spcPts val="0"/>
                        </a:spcAft>
                      </a:pPr>
                      <a:r>
                        <a:rPr lang="ar-SA" sz="1500" dirty="0">
                          <a:effectLst/>
                          <a:cs typeface="B Nazanin" panose="00000400000000000000" pitchFamily="2" charset="-78"/>
                        </a:rPr>
                        <a:t>-</a:t>
                      </a:r>
                      <a:r>
                        <a:rPr lang="ar-SA" sz="1500" b="1" dirty="0">
                          <a:solidFill>
                            <a:srgbClr val="FFFF00"/>
                          </a:solidFill>
                          <a:effectLst/>
                          <a:cs typeface="B Nazanin" panose="00000400000000000000" pitchFamily="2" charset="-78"/>
                        </a:rPr>
                        <a:t>تعیین محل زندگی و محل کار از نظر -آلودگی هوا و محیط </a:t>
                      </a:r>
                      <a:r>
                        <a:rPr lang="ar-SA" sz="1500" dirty="0">
                          <a:effectLst/>
                          <a:cs typeface="B Nazanin" panose="00000400000000000000" pitchFamily="2" charset="-78"/>
                        </a:rPr>
                        <a:t>(شامل مونوکسیدکربن، فلزات سنگین، ارگانوکلرین، </a:t>
                      </a:r>
                      <a:r>
                        <a:rPr lang="en-US" sz="1500" dirty="0">
                          <a:effectLst/>
                          <a:cs typeface="B Nazanin" panose="00000400000000000000" pitchFamily="2" charset="-78"/>
                        </a:rPr>
                        <a:t>NO2</a:t>
                      </a:r>
                      <a:r>
                        <a:rPr lang="ar-SA" sz="1500" dirty="0">
                          <a:effectLst/>
                          <a:cs typeface="B Nazanin" panose="00000400000000000000" pitchFamily="2" charset="-78"/>
                        </a:rPr>
                        <a:t>، </a:t>
                      </a:r>
                      <a:r>
                        <a:rPr lang="en-US" sz="1500" dirty="0">
                          <a:effectLst/>
                          <a:cs typeface="B Nazanin" panose="00000400000000000000" pitchFamily="2" charset="-78"/>
                        </a:rPr>
                        <a:t> So2</a:t>
                      </a:r>
                      <a:r>
                        <a:rPr lang="ar-SA" sz="1500" dirty="0">
                          <a:effectLst/>
                          <a:cs typeface="B Nazanin" panose="00000400000000000000" pitchFamily="2" charset="-78"/>
                        </a:rPr>
                        <a:t> و ازن).</a:t>
                      </a:r>
                      <a:endParaRPr lang="en-US" sz="1500" dirty="0">
                        <a:effectLst/>
                        <a:cs typeface="B Nazanin" panose="00000400000000000000" pitchFamily="2" charset="-78"/>
                      </a:endParaRPr>
                    </a:p>
                    <a:p>
                      <a:pPr algn="r" rtl="1">
                        <a:lnSpc>
                          <a:spcPct val="100000"/>
                        </a:lnSpc>
                        <a:spcBef>
                          <a:spcPts val="500"/>
                        </a:spcBef>
                        <a:spcAft>
                          <a:spcPts val="0"/>
                        </a:spcAft>
                      </a:pPr>
                      <a:r>
                        <a:rPr lang="ar-SA" sz="1500" dirty="0">
                          <a:effectLst/>
                          <a:cs typeface="B Nazanin" panose="00000400000000000000" pitchFamily="2" charset="-78"/>
                        </a:rPr>
                        <a:t>-تحصیلات مادر.</a:t>
                      </a:r>
                      <a:endParaRPr lang="en-US" sz="1500" dirty="0">
                        <a:effectLst/>
                        <a:cs typeface="B Nazanin" panose="00000400000000000000" pitchFamily="2" charset="-78"/>
                      </a:endParaRPr>
                    </a:p>
                    <a:p>
                      <a:pPr algn="r" rtl="1">
                        <a:lnSpc>
                          <a:spcPct val="100000"/>
                        </a:lnSpc>
                        <a:spcBef>
                          <a:spcPts val="500"/>
                        </a:spcBef>
                        <a:spcAft>
                          <a:spcPts val="0"/>
                        </a:spcAft>
                      </a:pPr>
                      <a:r>
                        <a:rPr lang="ar-SA" sz="1500" dirty="0">
                          <a:effectLst/>
                          <a:cs typeface="B Nazanin" panose="00000400000000000000" pitchFamily="2" charset="-78"/>
                        </a:rPr>
                        <a:t>-شغل مادر و همسر (در صورت کاربرد).</a:t>
                      </a:r>
                      <a:endParaRPr lang="en-US" sz="1500" dirty="0">
                        <a:effectLst/>
                        <a:latin typeface="Calibri" panose="020F0502020204030204" pitchFamily="34" charset="0"/>
                        <a:ea typeface="Times New Roman" panose="02020603050405020304" pitchFamily="18" charset="0"/>
                        <a:cs typeface="B Nazanin" panose="00000400000000000000" pitchFamily="2" charset="-78"/>
                      </a:endParaRPr>
                    </a:p>
                  </a:txBody>
                  <a:tcPr marL="40755" marR="40755" marT="0" marB="0"/>
                </a:tc>
                <a:extLst>
                  <a:ext uri="{0D108BD9-81ED-4DB2-BD59-A6C34878D82A}">
                    <a16:rowId xmlns:a16="http://schemas.microsoft.com/office/drawing/2014/main" val="1258611788"/>
                  </a:ext>
                </a:extLst>
              </a:tr>
              <a:tr h="1121863">
                <a:tc>
                  <a:txBody>
                    <a:bodyPr/>
                    <a:lstStyle/>
                    <a:p>
                      <a:pPr algn="ctr" rtl="1">
                        <a:lnSpc>
                          <a:spcPct val="115000"/>
                        </a:lnSpc>
                        <a:spcBef>
                          <a:spcPts val="500"/>
                        </a:spcBef>
                        <a:spcAft>
                          <a:spcPts val="0"/>
                        </a:spcAft>
                      </a:pPr>
                      <a:r>
                        <a:rPr lang="ar-SA" sz="1500" dirty="0">
                          <a:solidFill>
                            <a:srgbClr val="161B4E"/>
                          </a:solidFill>
                          <a:effectLst/>
                          <a:cs typeface="B Nazanin" panose="00000400000000000000" pitchFamily="2" charset="-78"/>
                        </a:rPr>
                        <a:t>معاينه باليني</a:t>
                      </a:r>
                      <a:endParaRPr lang="en-US" sz="1500" dirty="0">
                        <a:solidFill>
                          <a:srgbClr val="161B4E"/>
                        </a:solidFill>
                        <a:effectLst/>
                        <a:latin typeface="Calibri" panose="020F0502020204030204" pitchFamily="34" charset="0"/>
                        <a:ea typeface="Times New Roman" panose="02020603050405020304" pitchFamily="18" charset="0"/>
                        <a:cs typeface="B Nazanin" panose="00000400000000000000" pitchFamily="2" charset="-78"/>
                      </a:endParaRPr>
                    </a:p>
                  </a:txBody>
                  <a:tcPr marL="40755" marR="40755" marT="0" marB="0" anchor="ctr"/>
                </a:tc>
                <a:tc>
                  <a:txBody>
                    <a:bodyPr/>
                    <a:lstStyle/>
                    <a:p>
                      <a:pPr algn="just" rtl="1">
                        <a:lnSpc>
                          <a:spcPct val="100000"/>
                        </a:lnSpc>
                        <a:spcBef>
                          <a:spcPts val="500"/>
                        </a:spcBef>
                        <a:spcAft>
                          <a:spcPts val="0"/>
                        </a:spcAft>
                      </a:pPr>
                      <a:r>
                        <a:rPr lang="ar-SA" sz="1500" dirty="0">
                          <a:solidFill>
                            <a:srgbClr val="161B4E"/>
                          </a:solidFill>
                          <a:effectLst/>
                          <a:cs typeface="B Nazanin" panose="00000400000000000000" pitchFamily="2" charset="-78"/>
                        </a:rPr>
                        <a:t>- اندازه گيري قد و وزن و تعيين نمايه توده بدني.</a:t>
                      </a:r>
                      <a:endParaRPr lang="en-US" sz="1500" dirty="0">
                        <a:solidFill>
                          <a:srgbClr val="161B4E"/>
                        </a:solidFill>
                        <a:effectLst/>
                        <a:cs typeface="B Nazanin" panose="00000400000000000000" pitchFamily="2" charset="-78"/>
                      </a:endParaRPr>
                    </a:p>
                    <a:p>
                      <a:pPr algn="just" rtl="1">
                        <a:lnSpc>
                          <a:spcPct val="100000"/>
                        </a:lnSpc>
                        <a:spcBef>
                          <a:spcPts val="500"/>
                        </a:spcBef>
                        <a:spcAft>
                          <a:spcPts val="0"/>
                        </a:spcAft>
                      </a:pPr>
                      <a:r>
                        <a:rPr lang="ar-SA" sz="1500" dirty="0">
                          <a:solidFill>
                            <a:srgbClr val="161B4E"/>
                          </a:solidFill>
                          <a:effectLst/>
                          <a:cs typeface="B Nazanin" panose="00000400000000000000" pitchFamily="2" charset="-78"/>
                        </a:rPr>
                        <a:t>- علائم حياتي.</a:t>
                      </a:r>
                      <a:endParaRPr lang="en-US" sz="1500" dirty="0">
                        <a:solidFill>
                          <a:srgbClr val="161B4E"/>
                        </a:solidFill>
                        <a:effectLst/>
                        <a:cs typeface="B Nazanin" panose="00000400000000000000" pitchFamily="2" charset="-78"/>
                      </a:endParaRPr>
                    </a:p>
                    <a:p>
                      <a:pPr algn="just" rtl="1">
                        <a:lnSpc>
                          <a:spcPct val="100000"/>
                        </a:lnSpc>
                        <a:spcBef>
                          <a:spcPts val="500"/>
                        </a:spcBef>
                        <a:spcAft>
                          <a:spcPts val="0"/>
                        </a:spcAft>
                      </a:pPr>
                      <a:r>
                        <a:rPr lang="ar-SA" sz="1500" dirty="0">
                          <a:solidFill>
                            <a:srgbClr val="161B4E"/>
                          </a:solidFill>
                          <a:effectLst/>
                          <a:cs typeface="B Nazanin" panose="00000400000000000000" pitchFamily="2" charset="-78"/>
                        </a:rPr>
                        <a:t>- معاينه فيزيكي (چشم، دهان و دندان، تیروئید، قلب، ریه، پوست، پستان، </a:t>
                      </a:r>
                      <a:r>
                        <a:rPr lang="ar-SA" sz="1500" b="1" dirty="0">
                          <a:solidFill>
                            <a:srgbClr val="161B4E"/>
                          </a:solidFill>
                          <a:effectLst/>
                          <a:cs typeface="B Nazanin" panose="00000400000000000000" pitchFamily="2" charset="-78"/>
                        </a:rPr>
                        <a:t>اندام</a:t>
                      </a:r>
                      <a:r>
                        <a:rPr lang="ar-SA" sz="1500" dirty="0">
                          <a:solidFill>
                            <a:srgbClr val="161B4E"/>
                          </a:solidFill>
                          <a:effectLst/>
                          <a:cs typeface="B Nazanin" panose="00000400000000000000" pitchFamily="2" charset="-78"/>
                        </a:rPr>
                        <a:t>، </a:t>
                      </a:r>
                      <a:r>
                        <a:rPr lang="ar-SA" sz="1500" b="1" dirty="0">
                          <a:solidFill>
                            <a:srgbClr val="161B4E"/>
                          </a:solidFill>
                          <a:effectLst/>
                          <a:cs typeface="B Nazanin" panose="00000400000000000000" pitchFamily="2" charset="-78"/>
                        </a:rPr>
                        <a:t>لگن، رحم </a:t>
                      </a:r>
                      <a:r>
                        <a:rPr lang="ar-SA" sz="1500" dirty="0">
                          <a:solidFill>
                            <a:srgbClr val="161B4E"/>
                          </a:solidFill>
                          <a:effectLst/>
                          <a:cs typeface="B Nazanin" panose="00000400000000000000" pitchFamily="2" charset="-78"/>
                        </a:rPr>
                        <a:t>و ضمایم).</a:t>
                      </a:r>
                      <a:endParaRPr lang="en-US" sz="1500" dirty="0">
                        <a:solidFill>
                          <a:srgbClr val="161B4E"/>
                        </a:solidFill>
                        <a:effectLst/>
                        <a:cs typeface="B Nazanin" panose="00000400000000000000" pitchFamily="2" charset="-78"/>
                      </a:endParaRPr>
                    </a:p>
                    <a:p>
                      <a:pPr algn="just" rtl="1">
                        <a:lnSpc>
                          <a:spcPct val="100000"/>
                        </a:lnSpc>
                        <a:spcBef>
                          <a:spcPts val="500"/>
                        </a:spcBef>
                        <a:spcAft>
                          <a:spcPts val="0"/>
                        </a:spcAft>
                      </a:pPr>
                      <a:r>
                        <a:rPr lang="ar-SA" sz="1500" dirty="0">
                          <a:solidFill>
                            <a:srgbClr val="161B4E"/>
                          </a:solidFill>
                          <a:effectLst/>
                          <a:cs typeface="B Nazanin" panose="00000400000000000000" pitchFamily="2" charset="-78"/>
                        </a:rPr>
                        <a:t>-غربالگری زنان از طریق معاینه از نظر </a:t>
                      </a:r>
                      <a:r>
                        <a:rPr lang="ar-SA" sz="1500" b="1" dirty="0">
                          <a:solidFill>
                            <a:srgbClr val="161B4E"/>
                          </a:solidFill>
                          <a:effectLst/>
                          <a:cs typeface="B Nazanin" panose="00000400000000000000" pitchFamily="2" charset="-78"/>
                        </a:rPr>
                        <a:t>عفونت واژینال</a:t>
                      </a:r>
                      <a:r>
                        <a:rPr lang="ar-SA" sz="1500" dirty="0">
                          <a:solidFill>
                            <a:srgbClr val="161B4E"/>
                          </a:solidFill>
                          <a:effectLst/>
                          <a:cs typeface="B Nazanin" panose="00000400000000000000" pitchFamily="2" charset="-78"/>
                        </a:rPr>
                        <a:t>.</a:t>
                      </a:r>
                      <a:endParaRPr lang="en-US" sz="1500" dirty="0">
                        <a:solidFill>
                          <a:srgbClr val="161B4E"/>
                        </a:solidFill>
                        <a:effectLst/>
                        <a:latin typeface="Calibri" panose="020F0502020204030204" pitchFamily="34" charset="0"/>
                        <a:ea typeface="Times New Roman" panose="02020603050405020304" pitchFamily="18" charset="0"/>
                        <a:cs typeface="B Nazanin" panose="00000400000000000000" pitchFamily="2" charset="-78"/>
                      </a:endParaRPr>
                    </a:p>
                  </a:txBody>
                  <a:tcPr marL="40755" marR="40755" marT="0" marB="0"/>
                </a:tc>
                <a:extLst>
                  <a:ext uri="{0D108BD9-81ED-4DB2-BD59-A6C34878D82A}">
                    <a16:rowId xmlns:a16="http://schemas.microsoft.com/office/drawing/2014/main" val="3853597458"/>
                  </a:ext>
                </a:extLst>
              </a:tr>
              <a:tr h="1072883">
                <a:tc>
                  <a:txBody>
                    <a:bodyPr/>
                    <a:lstStyle/>
                    <a:p>
                      <a:pPr algn="ctr" rtl="1">
                        <a:lnSpc>
                          <a:spcPct val="115000"/>
                        </a:lnSpc>
                        <a:spcBef>
                          <a:spcPts val="500"/>
                        </a:spcBef>
                        <a:spcAft>
                          <a:spcPts val="0"/>
                        </a:spcAft>
                      </a:pPr>
                      <a:r>
                        <a:rPr lang="ar-SA" sz="1500">
                          <a:effectLst/>
                          <a:cs typeface="B Nazanin" panose="00000400000000000000" pitchFamily="2" charset="-78"/>
                        </a:rPr>
                        <a:t>آزمايش ها يا بررسي تكميلي</a:t>
                      </a:r>
                      <a:endParaRPr lang="en-US" sz="1500">
                        <a:effectLst/>
                        <a:latin typeface="Calibri" panose="020F0502020204030204" pitchFamily="34" charset="0"/>
                        <a:ea typeface="Times New Roman" panose="02020603050405020304" pitchFamily="18" charset="0"/>
                        <a:cs typeface="B Nazanin" panose="00000400000000000000" pitchFamily="2" charset="-78"/>
                      </a:endParaRPr>
                    </a:p>
                  </a:txBody>
                  <a:tcPr marL="40755" marR="40755" marT="0" marB="0" anchor="ctr"/>
                </a:tc>
                <a:tc>
                  <a:txBody>
                    <a:bodyPr/>
                    <a:lstStyle/>
                    <a:p>
                      <a:pPr algn="r" rtl="1">
                        <a:lnSpc>
                          <a:spcPct val="100000"/>
                        </a:lnSpc>
                        <a:spcBef>
                          <a:spcPts val="500"/>
                        </a:spcBef>
                        <a:spcAft>
                          <a:spcPts val="0"/>
                        </a:spcAft>
                      </a:pPr>
                      <a:r>
                        <a:rPr lang="en-US" sz="1500" dirty="0">
                          <a:effectLst/>
                          <a:cs typeface="B Nazanin" panose="00000400000000000000" pitchFamily="2" charset="-78"/>
                        </a:rPr>
                        <a:t>CBC,TSH, </a:t>
                      </a:r>
                      <a:r>
                        <a:rPr lang="en-US" sz="1500" dirty="0" smtClean="0">
                          <a:effectLst/>
                          <a:cs typeface="B Nazanin" panose="00000400000000000000" pitchFamily="2" charset="-78"/>
                        </a:rPr>
                        <a:t>FBS </a:t>
                      </a:r>
                      <a:r>
                        <a:rPr lang="fa-IR" sz="1500" dirty="0" smtClean="0">
                          <a:effectLst/>
                          <a:cs typeface="B Nazanin" panose="00000400000000000000" pitchFamily="2" charset="-78"/>
                        </a:rPr>
                        <a:t> </a:t>
                      </a:r>
                      <a:r>
                        <a:rPr lang="ar-SA" sz="1500" dirty="0" smtClean="0">
                          <a:effectLst/>
                          <a:cs typeface="B Nazanin" panose="00000400000000000000" pitchFamily="2" charset="-78"/>
                        </a:rPr>
                        <a:t>و </a:t>
                      </a:r>
                      <a:r>
                        <a:rPr lang="en-US" sz="1500" dirty="0" err="1">
                          <a:effectLst/>
                          <a:cs typeface="B Nazanin" panose="00000400000000000000" pitchFamily="2" charset="-78"/>
                        </a:rPr>
                        <a:t>HBsAg</a:t>
                      </a:r>
                      <a:r>
                        <a:rPr lang="ar-SA" sz="1500" dirty="0">
                          <a:effectLst/>
                          <a:cs typeface="B Nazanin" panose="00000400000000000000" pitchFamily="2" charset="-78"/>
                        </a:rPr>
                        <a:t>. </a:t>
                      </a:r>
                      <a:endParaRPr lang="en-US" sz="1500" dirty="0">
                        <a:effectLst/>
                        <a:cs typeface="B Nazanin" panose="00000400000000000000" pitchFamily="2" charset="-78"/>
                      </a:endParaRPr>
                    </a:p>
                    <a:p>
                      <a:pPr algn="r" rtl="1">
                        <a:lnSpc>
                          <a:spcPct val="100000"/>
                        </a:lnSpc>
                        <a:spcBef>
                          <a:spcPts val="500"/>
                        </a:spcBef>
                        <a:spcAft>
                          <a:spcPts val="0"/>
                        </a:spcAft>
                      </a:pPr>
                      <a:r>
                        <a:rPr lang="ar-SA" sz="1500" dirty="0">
                          <a:effectLst/>
                          <a:cs typeface="B Nazanin" panose="00000400000000000000" pitchFamily="2" charset="-78"/>
                        </a:rPr>
                        <a:t> پاپ اسمير و تيتر آنتی بادی ضد سرخجه (در صورت نیاز) .</a:t>
                      </a:r>
                      <a:endParaRPr lang="en-US" sz="1500" dirty="0">
                        <a:effectLst/>
                        <a:cs typeface="B Nazanin" panose="00000400000000000000" pitchFamily="2" charset="-78"/>
                      </a:endParaRPr>
                    </a:p>
                    <a:p>
                      <a:pPr algn="r" rtl="1">
                        <a:lnSpc>
                          <a:spcPct val="100000"/>
                        </a:lnSpc>
                        <a:spcBef>
                          <a:spcPts val="500"/>
                        </a:spcBef>
                        <a:spcAft>
                          <a:spcPts val="0"/>
                        </a:spcAft>
                      </a:pPr>
                      <a:r>
                        <a:rPr lang="en-US" sz="1500" dirty="0">
                          <a:effectLst/>
                          <a:cs typeface="B Nazanin" panose="00000400000000000000" pitchFamily="2" charset="-78"/>
                        </a:rPr>
                        <a:t>HIV</a:t>
                      </a:r>
                      <a:r>
                        <a:rPr lang="ar-SA" sz="1500" dirty="0">
                          <a:effectLst/>
                          <a:cs typeface="B Nazanin" panose="00000400000000000000" pitchFamily="2" charset="-78"/>
                        </a:rPr>
                        <a:t> و </a:t>
                      </a:r>
                      <a:r>
                        <a:rPr lang="en-US" sz="1500" dirty="0">
                          <a:effectLst/>
                          <a:cs typeface="B Nazanin" panose="00000400000000000000" pitchFamily="2" charset="-78"/>
                        </a:rPr>
                        <a:t>VDRL</a:t>
                      </a:r>
                      <a:r>
                        <a:rPr lang="ar-SA" sz="1500" dirty="0">
                          <a:effectLst/>
                          <a:cs typeface="B Nazanin" panose="00000400000000000000" pitchFamily="2" charset="-78"/>
                        </a:rPr>
                        <a:t> (در صورت داشتن رفتارهای پرخطر).</a:t>
                      </a:r>
                      <a:endParaRPr lang="en-US" sz="1500" dirty="0">
                        <a:effectLst/>
                        <a:latin typeface="Calibri" panose="020F0502020204030204" pitchFamily="34" charset="0"/>
                        <a:ea typeface="Times New Roman" panose="02020603050405020304" pitchFamily="18" charset="0"/>
                        <a:cs typeface="B Nazanin" panose="00000400000000000000" pitchFamily="2" charset="-78"/>
                      </a:endParaRPr>
                    </a:p>
                  </a:txBody>
                  <a:tcPr marL="40755" marR="40755" marT="0" marB="0"/>
                </a:tc>
                <a:extLst>
                  <a:ext uri="{0D108BD9-81ED-4DB2-BD59-A6C34878D82A}">
                    <a16:rowId xmlns:a16="http://schemas.microsoft.com/office/drawing/2014/main" val="943962282"/>
                  </a:ext>
                </a:extLst>
              </a:tr>
            </a:tbl>
          </a:graphicData>
        </a:graphic>
      </p:graphicFrame>
      <p:cxnSp>
        <p:nvCxnSpPr>
          <p:cNvPr id="3" name="AutoShape 816"/>
          <p:cNvCxnSpPr>
            <a:cxnSpLocks noChangeShapeType="1"/>
          </p:cNvCxnSpPr>
          <p:nvPr/>
        </p:nvCxnSpPr>
        <p:spPr bwMode="auto">
          <a:xfrm flipH="1">
            <a:off x="15836053" y="2717067"/>
            <a:ext cx="893763" cy="58896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34213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1400"/>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28074767"/>
              </p:ext>
            </p:extLst>
          </p:nvPr>
        </p:nvGraphicFramePr>
        <p:xfrm>
          <a:off x="0" y="-31898"/>
          <a:ext cx="9144000" cy="4979274"/>
        </p:xfrm>
        <a:graphic>
          <a:graphicData uri="http://schemas.openxmlformats.org/drawingml/2006/table">
            <a:tbl>
              <a:tblPr rtl="1" firstRow="1" firstCol="1" bandRow="1">
                <a:tableStyleId>{125E5076-3810-47DD-B79F-674D7AD40C01}</a:tableStyleId>
              </a:tblPr>
              <a:tblGrid>
                <a:gridCol w="1843810">
                  <a:extLst>
                    <a:ext uri="{9D8B030D-6E8A-4147-A177-3AD203B41FA5}">
                      <a16:colId xmlns:a16="http://schemas.microsoft.com/office/drawing/2014/main" val="4219653440"/>
                    </a:ext>
                  </a:extLst>
                </a:gridCol>
                <a:gridCol w="7300190">
                  <a:extLst>
                    <a:ext uri="{9D8B030D-6E8A-4147-A177-3AD203B41FA5}">
                      <a16:colId xmlns:a16="http://schemas.microsoft.com/office/drawing/2014/main" val="687651231"/>
                    </a:ext>
                  </a:extLst>
                </a:gridCol>
              </a:tblGrid>
              <a:tr h="738265">
                <a:tc>
                  <a:txBody>
                    <a:bodyPr/>
                    <a:lstStyle/>
                    <a:p>
                      <a:pPr algn="l" rtl="1">
                        <a:lnSpc>
                          <a:spcPct val="115000"/>
                        </a:lnSpc>
                        <a:spcBef>
                          <a:spcPts val="500"/>
                        </a:spcBef>
                        <a:spcAft>
                          <a:spcPts val="0"/>
                        </a:spcAft>
                      </a:pPr>
                      <a:r>
                        <a:rPr lang="ar-SA" sz="2000" dirty="0">
                          <a:effectLst/>
                          <a:cs typeface="B Nazanin" panose="00000400000000000000" pitchFamily="2" charset="-78"/>
                        </a:rPr>
                        <a:t>      زمان مراقبت</a:t>
                      </a:r>
                      <a:endParaRPr lang="en-US" sz="2400" dirty="0">
                        <a:effectLst/>
                        <a:cs typeface="B Nazanin" panose="00000400000000000000" pitchFamily="2" charset="-78"/>
                      </a:endParaRPr>
                    </a:p>
                    <a:p>
                      <a:pPr algn="r" rtl="1">
                        <a:lnSpc>
                          <a:spcPct val="115000"/>
                        </a:lnSpc>
                        <a:spcBef>
                          <a:spcPts val="500"/>
                        </a:spcBef>
                        <a:spcAft>
                          <a:spcPts val="0"/>
                        </a:spcAft>
                      </a:pPr>
                      <a:r>
                        <a:rPr lang="ar-SA" sz="2000" dirty="0">
                          <a:effectLst/>
                          <a:cs typeface="B Nazanin" panose="00000400000000000000" pitchFamily="2" charset="-78"/>
                        </a:rPr>
                        <a:t>نوع مراقبت</a:t>
                      </a:r>
                      <a:endParaRPr lang="en-US" sz="2400" dirty="0">
                        <a:effectLst/>
                        <a:latin typeface="Calibri" panose="020F0502020204030204" pitchFamily="34" charset="0"/>
                        <a:ea typeface="Times New Roman" panose="02020603050405020304" pitchFamily="18" charset="0"/>
                        <a:cs typeface="B Nazanin" panose="00000400000000000000" pitchFamily="2" charset="-78"/>
                      </a:endParaRPr>
                    </a:p>
                  </a:txBody>
                  <a:tcPr marL="40755" marR="40755" marT="0" marB="0" anchor="ctr"/>
                </a:tc>
                <a:tc>
                  <a:txBody>
                    <a:bodyPr/>
                    <a:lstStyle/>
                    <a:p>
                      <a:pPr algn="ctr" rtl="1">
                        <a:lnSpc>
                          <a:spcPct val="115000"/>
                        </a:lnSpc>
                        <a:spcBef>
                          <a:spcPts val="500"/>
                        </a:spcBef>
                        <a:spcAft>
                          <a:spcPts val="0"/>
                        </a:spcAft>
                      </a:pPr>
                      <a:r>
                        <a:rPr lang="fa-IR" sz="2400" dirty="0" smtClean="0">
                          <a:effectLst/>
                          <a:cs typeface="B Nazanin" panose="00000400000000000000" pitchFamily="2" charset="-78"/>
                        </a:rPr>
                        <a:t>مراقبت</a:t>
                      </a:r>
                      <a:r>
                        <a:rPr lang="fa-IR" sz="2400" baseline="0" dirty="0" smtClean="0">
                          <a:effectLst/>
                          <a:cs typeface="B Nazanin" panose="00000400000000000000" pitchFamily="2" charset="-78"/>
                        </a:rPr>
                        <a:t> </a:t>
                      </a:r>
                      <a:r>
                        <a:rPr lang="ar-SA" sz="2400" dirty="0" smtClean="0">
                          <a:effectLst/>
                          <a:cs typeface="B Nazanin" panose="00000400000000000000" pitchFamily="2" charset="-78"/>
                        </a:rPr>
                        <a:t>پيش از بارداري</a:t>
                      </a:r>
                      <a:r>
                        <a:rPr lang="fa-IR" sz="2400" dirty="0" smtClean="0">
                          <a:effectLst/>
                          <a:cs typeface="B Nazanin" panose="00000400000000000000" pitchFamily="2" charset="-78"/>
                        </a:rPr>
                        <a:t> (توسط ماما/پزشک عمومی)</a:t>
                      </a:r>
                      <a:endParaRPr lang="en-US" sz="2400" dirty="0">
                        <a:effectLst/>
                        <a:latin typeface="Calibri" panose="020F0502020204030204" pitchFamily="34" charset="0"/>
                        <a:ea typeface="Times New Roman" panose="02020603050405020304" pitchFamily="18" charset="0"/>
                        <a:cs typeface="B Nazanin" panose="00000400000000000000" pitchFamily="2" charset="-78"/>
                      </a:endParaRPr>
                    </a:p>
                  </a:txBody>
                  <a:tcPr marL="40755" marR="40755" marT="0" marB="0" anchor="ctr"/>
                </a:tc>
                <a:extLst>
                  <a:ext uri="{0D108BD9-81ED-4DB2-BD59-A6C34878D82A}">
                    <a16:rowId xmlns:a16="http://schemas.microsoft.com/office/drawing/2014/main" val="2012286235"/>
                  </a:ext>
                </a:extLst>
              </a:tr>
              <a:tr h="2867216">
                <a:tc>
                  <a:txBody>
                    <a:bodyPr/>
                    <a:lstStyle/>
                    <a:p>
                      <a:pPr algn="ctr" rtl="1">
                        <a:lnSpc>
                          <a:spcPct val="115000"/>
                        </a:lnSpc>
                        <a:spcBef>
                          <a:spcPts val="500"/>
                        </a:spcBef>
                        <a:spcAft>
                          <a:spcPts val="0"/>
                        </a:spcAft>
                      </a:pPr>
                      <a:r>
                        <a:rPr lang="ar-SA" sz="1400" dirty="0">
                          <a:effectLst/>
                          <a:cs typeface="B Nazanin" panose="00000400000000000000" pitchFamily="2" charset="-78"/>
                        </a:rPr>
                        <a:t>آموزش و مشاوره</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40755" marR="40755" marT="0" marB="0" anchor="ctr"/>
                </a:tc>
                <a:tc>
                  <a:txBody>
                    <a:bodyPr/>
                    <a:lstStyle/>
                    <a:p>
                      <a:pPr algn="just" rtl="1">
                        <a:lnSpc>
                          <a:spcPct val="100000"/>
                        </a:lnSpc>
                        <a:spcBef>
                          <a:spcPts val="500"/>
                        </a:spcBef>
                        <a:spcAft>
                          <a:spcPts val="0"/>
                        </a:spcAft>
                      </a:pPr>
                      <a:r>
                        <a:rPr lang="ar-SA" sz="1600" dirty="0">
                          <a:effectLst/>
                          <a:cs typeface="B Nazanin" panose="00000400000000000000" pitchFamily="2" charset="-78"/>
                        </a:rPr>
                        <a:t>- بهداشت فردي،  روان، جنسي،  دهان و دندان.</a:t>
                      </a:r>
                      <a:endParaRPr lang="en-US" sz="1600" dirty="0">
                        <a:effectLst/>
                        <a:cs typeface="B Nazanin" panose="00000400000000000000" pitchFamily="2" charset="-78"/>
                      </a:endParaRPr>
                    </a:p>
                    <a:p>
                      <a:pPr algn="just" rtl="1">
                        <a:lnSpc>
                          <a:spcPct val="100000"/>
                        </a:lnSpc>
                        <a:spcBef>
                          <a:spcPts val="500"/>
                        </a:spcBef>
                        <a:spcAft>
                          <a:spcPts val="0"/>
                        </a:spcAft>
                      </a:pPr>
                      <a:r>
                        <a:rPr lang="ar-SA" sz="1600" dirty="0">
                          <a:effectLst/>
                          <a:cs typeface="B Nazanin" panose="00000400000000000000" pitchFamily="2" charset="-78"/>
                        </a:rPr>
                        <a:t>- تغذيه/ مكمل هاي دارویی و داروها.</a:t>
                      </a:r>
                      <a:endParaRPr lang="en-US" sz="1600" dirty="0">
                        <a:effectLst/>
                        <a:cs typeface="B Nazanin" panose="00000400000000000000" pitchFamily="2" charset="-78"/>
                      </a:endParaRPr>
                    </a:p>
                    <a:p>
                      <a:pPr algn="just" rtl="1">
                        <a:lnSpc>
                          <a:spcPct val="100000"/>
                        </a:lnSpc>
                        <a:spcBef>
                          <a:spcPts val="500"/>
                        </a:spcBef>
                        <a:spcAft>
                          <a:spcPts val="0"/>
                        </a:spcAft>
                      </a:pPr>
                      <a:r>
                        <a:rPr lang="ar-SA" sz="1600" dirty="0">
                          <a:effectLst/>
                          <a:cs typeface="B Nazanin" panose="00000400000000000000" pitchFamily="2" charset="-78"/>
                        </a:rPr>
                        <a:t>-عوارض مصرف دخانیات، الکل و مواد محرک و مخدر.</a:t>
                      </a:r>
                      <a:endParaRPr lang="en-US" sz="1600" dirty="0">
                        <a:effectLst/>
                        <a:cs typeface="B Nazanin" panose="00000400000000000000" pitchFamily="2" charset="-78"/>
                      </a:endParaRPr>
                    </a:p>
                    <a:p>
                      <a:pPr algn="just" rtl="1">
                        <a:lnSpc>
                          <a:spcPct val="100000"/>
                        </a:lnSpc>
                        <a:spcBef>
                          <a:spcPts val="500"/>
                        </a:spcBef>
                        <a:spcAft>
                          <a:spcPts val="0"/>
                        </a:spcAft>
                      </a:pPr>
                      <a:r>
                        <a:rPr lang="ar-SA" sz="1600" dirty="0" smtClean="0">
                          <a:effectLst/>
                          <a:cs typeface="B Nazanin" panose="00000400000000000000" pitchFamily="2" charset="-78"/>
                        </a:rPr>
                        <a:t>-</a:t>
                      </a:r>
                      <a:r>
                        <a:rPr lang="ar-SA" sz="1600" b="1" kern="1200" dirty="0" smtClean="0">
                          <a:solidFill>
                            <a:srgbClr val="FFFF00"/>
                          </a:solidFill>
                          <a:effectLst/>
                          <a:latin typeface="+mn-lt"/>
                          <a:ea typeface="+mn-ea"/>
                          <a:cs typeface="B Nazanin" panose="00000400000000000000" pitchFamily="2" charset="-78"/>
                        </a:rPr>
                        <a:t>سبک زندگی سالم با تاکید بر آموزه‌های طب ایرانی مرتبط با حفظ جنین و پیشگیری از سقط</a:t>
                      </a:r>
                      <a:r>
                        <a:rPr lang="ar-SA" sz="1800" b="1" kern="1200" dirty="0" smtClean="0">
                          <a:solidFill>
                            <a:srgbClr val="FFFF00"/>
                          </a:solidFill>
                          <a:effectLst/>
                          <a:latin typeface="+mn-lt"/>
                          <a:ea typeface="+mn-ea"/>
                          <a:cs typeface="+mn-cs"/>
                        </a:rPr>
                        <a:t>.</a:t>
                      </a:r>
                      <a:endParaRPr lang="en-US" sz="1800" b="1" kern="1200" dirty="0" smtClean="0">
                        <a:solidFill>
                          <a:srgbClr val="FFFF00"/>
                        </a:solidFill>
                        <a:effectLst/>
                        <a:latin typeface="+mn-lt"/>
                        <a:ea typeface="+mn-ea"/>
                        <a:cs typeface="+mn-cs"/>
                      </a:endParaRPr>
                    </a:p>
                    <a:p>
                      <a:pPr algn="just" rtl="1">
                        <a:lnSpc>
                          <a:spcPct val="100000"/>
                        </a:lnSpc>
                        <a:spcBef>
                          <a:spcPts val="500"/>
                        </a:spcBef>
                        <a:spcAft>
                          <a:spcPts val="0"/>
                        </a:spcAft>
                      </a:pPr>
                      <a:r>
                        <a:rPr lang="ar-SA" sz="1600" dirty="0" smtClean="0">
                          <a:effectLst/>
                          <a:cs typeface="B Nazanin" panose="00000400000000000000" pitchFamily="2" charset="-78"/>
                        </a:rPr>
                        <a:t>- تاريخ </a:t>
                      </a:r>
                      <a:r>
                        <a:rPr lang="ar-SA" sz="1600" dirty="0">
                          <a:effectLst/>
                          <a:cs typeface="B Nazanin" panose="00000400000000000000" pitchFamily="2" charset="-78"/>
                        </a:rPr>
                        <a:t>مراجعه بعدي.</a:t>
                      </a:r>
                      <a:endParaRPr lang="en-US" sz="1600" dirty="0">
                        <a:effectLst/>
                        <a:cs typeface="B Nazanin" panose="00000400000000000000" pitchFamily="2" charset="-78"/>
                      </a:endParaRPr>
                    </a:p>
                    <a:p>
                      <a:pPr algn="just" rtl="1">
                        <a:lnSpc>
                          <a:spcPct val="100000"/>
                        </a:lnSpc>
                        <a:spcBef>
                          <a:spcPts val="500"/>
                        </a:spcBef>
                        <a:spcAft>
                          <a:spcPts val="0"/>
                        </a:spcAft>
                      </a:pPr>
                      <a:r>
                        <a:rPr lang="ar-SA" sz="1600" dirty="0">
                          <a:effectLst/>
                          <a:cs typeface="B Nazanin" panose="00000400000000000000" pitchFamily="2" charset="-78"/>
                        </a:rPr>
                        <a:t>- </a:t>
                      </a:r>
                      <a:r>
                        <a:rPr lang="ar-SA" sz="1600" b="1" dirty="0">
                          <a:solidFill>
                            <a:srgbClr val="FFFF00"/>
                          </a:solidFill>
                          <a:effectLst/>
                          <a:cs typeface="B Nazanin" panose="00000400000000000000" pitchFamily="2" charset="-78"/>
                        </a:rPr>
                        <a:t>یادآور گردد که در صورت  قطع قاعدگی جهت تایید بارداری مراجعه کنند تا در صورت تشخیص، مراقبت دوران بارداری از هفته 4 شروع شود. تشخيص بارداري مي‌تواند با آزمايش ادرار، خون (در ابتدای حاملگی) و يا سونوگرافي باشد.</a:t>
                      </a:r>
                      <a:endParaRPr lang="en-US" sz="1600" b="1" dirty="0">
                        <a:solidFill>
                          <a:srgbClr val="FFFF00"/>
                        </a:solidFill>
                        <a:effectLst/>
                        <a:cs typeface="B Nazanin" panose="00000400000000000000" pitchFamily="2" charset="-78"/>
                      </a:endParaRPr>
                    </a:p>
                    <a:p>
                      <a:pPr algn="just" rtl="1">
                        <a:lnSpc>
                          <a:spcPct val="100000"/>
                        </a:lnSpc>
                        <a:spcBef>
                          <a:spcPts val="500"/>
                        </a:spcBef>
                        <a:spcAft>
                          <a:spcPts val="0"/>
                        </a:spcAft>
                      </a:pPr>
                      <a:r>
                        <a:rPr lang="ar-SA" sz="1600" dirty="0">
                          <a:effectLst/>
                          <a:cs typeface="B Nazanin" panose="00000400000000000000" pitchFamily="2" charset="-78"/>
                        </a:rPr>
                        <a:t>- </a:t>
                      </a:r>
                      <a:r>
                        <a:rPr lang="ar-SA" sz="1600" b="1" dirty="0">
                          <a:solidFill>
                            <a:srgbClr val="FFFF00"/>
                          </a:solidFill>
                          <a:effectLst/>
                          <a:cs typeface="B Nazanin" panose="00000400000000000000" pitchFamily="2" charset="-78"/>
                        </a:rPr>
                        <a:t>به مادر آموزش دهید که برای یک بار سقط خود به </a:t>
                      </a:r>
                      <a:r>
                        <a:rPr lang="ar-SA" sz="1600" b="1" dirty="0" smtClean="0">
                          <a:solidFill>
                            <a:srgbClr val="FFFF00"/>
                          </a:solidFill>
                          <a:effectLst/>
                          <a:cs typeface="B Nazanin" panose="00000400000000000000" pitchFamily="2" charset="-78"/>
                        </a:rPr>
                        <a:t>خود، </a:t>
                      </a:r>
                      <a:r>
                        <a:rPr lang="ar-SA" sz="1600" b="1" dirty="0">
                          <a:solidFill>
                            <a:srgbClr val="FFFF00"/>
                          </a:solidFill>
                          <a:effectLst/>
                          <a:cs typeface="B Nazanin" panose="00000400000000000000" pitchFamily="2" charset="-78"/>
                        </a:rPr>
                        <a:t>بررسی خاصی نیاز نیست و هر زمانی که از نظر روحی آمادگی دارد می تواند باردار شود.</a:t>
                      </a:r>
                      <a:endParaRPr lang="en-US" sz="1600" b="1" dirty="0">
                        <a:solidFill>
                          <a:srgbClr val="FFFF00"/>
                        </a:solidFill>
                        <a:effectLst/>
                        <a:latin typeface="Calibri" panose="020F0502020204030204" pitchFamily="34" charset="0"/>
                        <a:ea typeface="Times New Roman" panose="02020603050405020304" pitchFamily="18" charset="0"/>
                        <a:cs typeface="B Nazanin" panose="00000400000000000000" pitchFamily="2" charset="-78"/>
                      </a:endParaRPr>
                    </a:p>
                  </a:txBody>
                  <a:tcPr marL="40755" marR="40755" marT="0" marB="0"/>
                </a:tc>
                <a:extLst>
                  <a:ext uri="{0D108BD9-81ED-4DB2-BD59-A6C34878D82A}">
                    <a16:rowId xmlns:a16="http://schemas.microsoft.com/office/drawing/2014/main" val="3103701161"/>
                  </a:ext>
                </a:extLst>
              </a:tr>
              <a:tr h="662231">
                <a:tc>
                  <a:txBody>
                    <a:bodyPr/>
                    <a:lstStyle/>
                    <a:p>
                      <a:pPr algn="ctr" rtl="1">
                        <a:lnSpc>
                          <a:spcPct val="115000"/>
                        </a:lnSpc>
                        <a:spcBef>
                          <a:spcPts val="500"/>
                        </a:spcBef>
                        <a:spcAft>
                          <a:spcPts val="0"/>
                        </a:spcAft>
                      </a:pPr>
                      <a:r>
                        <a:rPr lang="ar-SA" sz="1400">
                          <a:effectLst/>
                          <a:cs typeface="B Nazanin" panose="00000400000000000000" pitchFamily="2" charset="-78"/>
                        </a:rPr>
                        <a:t>مکمل های دارویی</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40755" marR="40755" marT="0" marB="0" anchor="ctr"/>
                </a:tc>
                <a:tc>
                  <a:txBody>
                    <a:bodyPr/>
                    <a:lstStyle/>
                    <a:p>
                      <a:pPr algn="just" rtl="1">
                        <a:lnSpc>
                          <a:spcPct val="100000"/>
                        </a:lnSpc>
                        <a:spcBef>
                          <a:spcPts val="500"/>
                        </a:spcBef>
                        <a:spcAft>
                          <a:spcPts val="0"/>
                        </a:spcAft>
                      </a:pPr>
                      <a:r>
                        <a:rPr lang="ar-SA" sz="1600" dirty="0">
                          <a:effectLst/>
                          <a:cs typeface="B Nazanin" panose="00000400000000000000" pitchFamily="2" charset="-78"/>
                        </a:rPr>
                        <a:t>اسید فولیک.</a:t>
                      </a:r>
                      <a:endParaRPr lang="en-US" sz="1600" dirty="0">
                        <a:effectLst/>
                        <a:cs typeface="B Nazanin" panose="00000400000000000000" pitchFamily="2" charset="-78"/>
                      </a:endParaRPr>
                    </a:p>
                    <a:p>
                      <a:pPr algn="just" rtl="1">
                        <a:lnSpc>
                          <a:spcPct val="100000"/>
                        </a:lnSpc>
                        <a:spcBef>
                          <a:spcPts val="500"/>
                        </a:spcBef>
                        <a:spcAft>
                          <a:spcPts val="0"/>
                        </a:spcAft>
                      </a:pPr>
                      <a:r>
                        <a:rPr lang="ar-SA" sz="1600" b="1" dirty="0">
                          <a:solidFill>
                            <a:srgbClr val="FFFF00"/>
                          </a:solidFill>
                          <a:effectLst/>
                          <a:cs typeface="B Nazanin" panose="00000400000000000000" pitchFamily="2" charset="-78"/>
                        </a:rPr>
                        <a:t>توصیه به مصرف ویتامین </a:t>
                      </a:r>
                      <a:r>
                        <a:rPr lang="en-US" sz="1600" b="1" dirty="0">
                          <a:solidFill>
                            <a:srgbClr val="FFFF00"/>
                          </a:solidFill>
                          <a:effectLst/>
                          <a:cs typeface="B Nazanin" panose="00000400000000000000" pitchFamily="2" charset="-78"/>
                        </a:rPr>
                        <a:t>D </a:t>
                      </a:r>
                      <a:r>
                        <a:rPr lang="ar-SA" sz="1600" b="1" dirty="0">
                          <a:solidFill>
                            <a:srgbClr val="FFFF00"/>
                          </a:solidFill>
                          <a:effectLst/>
                          <a:cs typeface="B Nazanin" panose="00000400000000000000" pitchFamily="2" charset="-78"/>
                        </a:rPr>
                        <a:t> به میزان 50.000 واحد ماهیانه.</a:t>
                      </a:r>
                      <a:endParaRPr lang="en-US" sz="1600" b="1" dirty="0">
                        <a:solidFill>
                          <a:srgbClr val="FFFF00"/>
                        </a:solidFill>
                        <a:effectLst/>
                        <a:latin typeface="Calibri" panose="020F0502020204030204" pitchFamily="34" charset="0"/>
                        <a:ea typeface="Times New Roman" panose="02020603050405020304" pitchFamily="18" charset="0"/>
                        <a:cs typeface="B Nazanin" panose="00000400000000000000" pitchFamily="2" charset="-78"/>
                      </a:endParaRPr>
                    </a:p>
                  </a:txBody>
                  <a:tcPr marL="40755" marR="40755" marT="0" marB="0"/>
                </a:tc>
                <a:extLst>
                  <a:ext uri="{0D108BD9-81ED-4DB2-BD59-A6C34878D82A}">
                    <a16:rowId xmlns:a16="http://schemas.microsoft.com/office/drawing/2014/main" val="4077913661"/>
                  </a:ext>
                </a:extLst>
              </a:tr>
              <a:tr h="685287">
                <a:tc>
                  <a:txBody>
                    <a:bodyPr/>
                    <a:lstStyle/>
                    <a:p>
                      <a:pPr algn="ctr" rtl="1">
                        <a:lnSpc>
                          <a:spcPct val="115000"/>
                        </a:lnSpc>
                        <a:spcBef>
                          <a:spcPts val="500"/>
                        </a:spcBef>
                        <a:spcAft>
                          <a:spcPts val="0"/>
                        </a:spcAft>
                      </a:pPr>
                      <a:r>
                        <a:rPr lang="ar-SA" sz="1400">
                          <a:effectLst/>
                          <a:cs typeface="B Nazanin" panose="00000400000000000000" pitchFamily="2" charset="-78"/>
                        </a:rPr>
                        <a:t>ايمن سازی (در صورت نیاز)</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40755" marR="40755" marT="0" marB="0" anchor="ctr"/>
                </a:tc>
                <a:tc>
                  <a:txBody>
                    <a:bodyPr/>
                    <a:lstStyle/>
                    <a:p>
                      <a:pPr algn="r" rtl="1">
                        <a:lnSpc>
                          <a:spcPct val="100000"/>
                        </a:lnSpc>
                        <a:spcBef>
                          <a:spcPts val="500"/>
                        </a:spcBef>
                        <a:spcAft>
                          <a:spcPts val="0"/>
                        </a:spcAft>
                      </a:pPr>
                      <a:r>
                        <a:rPr lang="ar-SA" sz="1600" dirty="0">
                          <a:effectLst/>
                          <a:cs typeface="B Nazanin" panose="00000400000000000000" pitchFamily="2" charset="-78"/>
                        </a:rPr>
                        <a:t>سرخجه، هپاتيت، توأم.</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40755" marR="40755" marT="0" marB="0"/>
                </a:tc>
                <a:extLst>
                  <a:ext uri="{0D108BD9-81ED-4DB2-BD59-A6C34878D82A}">
                    <a16:rowId xmlns:a16="http://schemas.microsoft.com/office/drawing/2014/main" val="1835486350"/>
                  </a:ext>
                </a:extLst>
              </a:tr>
            </a:tbl>
          </a:graphicData>
        </a:graphic>
      </p:graphicFrame>
      <p:cxnSp>
        <p:nvCxnSpPr>
          <p:cNvPr id="3" name="AutoShape 816"/>
          <p:cNvCxnSpPr>
            <a:cxnSpLocks noChangeShapeType="1"/>
          </p:cNvCxnSpPr>
          <p:nvPr/>
        </p:nvCxnSpPr>
        <p:spPr bwMode="auto">
          <a:xfrm flipH="1">
            <a:off x="15836053" y="2717067"/>
            <a:ext cx="893763" cy="58896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4" name="Picture 3"/>
          <p:cNvPicPr>
            <a:picLocks noChangeAspect="1"/>
          </p:cNvPicPr>
          <p:nvPr/>
        </p:nvPicPr>
        <p:blipFill>
          <a:blip r:embed="rId3"/>
          <a:stretch>
            <a:fillRect/>
          </a:stretch>
        </p:blipFill>
        <p:spPr>
          <a:xfrm rot="21134611">
            <a:off x="194835" y="4310827"/>
            <a:ext cx="1938236" cy="2397618"/>
          </a:xfrm>
          <a:prstGeom prst="rect">
            <a:avLst/>
          </a:prstGeom>
        </p:spPr>
      </p:pic>
    </p:spTree>
    <p:extLst>
      <p:ext uri="{BB962C8B-B14F-4D97-AF65-F5344CB8AC3E}">
        <p14:creationId xmlns:p14="http://schemas.microsoft.com/office/powerpoint/2010/main" val="21164414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94820251"/>
              </p:ext>
            </p:extLst>
          </p:nvPr>
        </p:nvGraphicFramePr>
        <p:xfrm>
          <a:off x="152400" y="1752600"/>
          <a:ext cx="8787092" cy="4114800"/>
        </p:xfrm>
        <a:graphic>
          <a:graphicData uri="http://schemas.openxmlformats.org/drawingml/2006/table">
            <a:tbl>
              <a:tblPr rtl="1" firstRow="1" firstCol="1" bandRow="1">
                <a:tableStyleId>{125E5076-3810-47DD-B79F-674D7AD40C01}</a:tableStyleId>
              </a:tblPr>
              <a:tblGrid>
                <a:gridCol w="1265806">
                  <a:extLst>
                    <a:ext uri="{9D8B030D-6E8A-4147-A177-3AD203B41FA5}">
                      <a16:colId xmlns:a16="http://schemas.microsoft.com/office/drawing/2014/main" val="2645809213"/>
                    </a:ext>
                  </a:extLst>
                </a:gridCol>
                <a:gridCol w="1084154">
                  <a:extLst>
                    <a:ext uri="{9D8B030D-6E8A-4147-A177-3AD203B41FA5}">
                      <a16:colId xmlns:a16="http://schemas.microsoft.com/office/drawing/2014/main" val="2298519220"/>
                    </a:ext>
                  </a:extLst>
                </a:gridCol>
                <a:gridCol w="2821362">
                  <a:extLst>
                    <a:ext uri="{9D8B030D-6E8A-4147-A177-3AD203B41FA5}">
                      <a16:colId xmlns:a16="http://schemas.microsoft.com/office/drawing/2014/main" val="3238714743"/>
                    </a:ext>
                  </a:extLst>
                </a:gridCol>
                <a:gridCol w="1984100">
                  <a:extLst>
                    <a:ext uri="{9D8B030D-6E8A-4147-A177-3AD203B41FA5}">
                      <a16:colId xmlns:a16="http://schemas.microsoft.com/office/drawing/2014/main" val="936642841"/>
                    </a:ext>
                  </a:extLst>
                </a:gridCol>
                <a:gridCol w="1631670">
                  <a:extLst>
                    <a:ext uri="{9D8B030D-6E8A-4147-A177-3AD203B41FA5}">
                      <a16:colId xmlns:a16="http://schemas.microsoft.com/office/drawing/2014/main" val="433425876"/>
                    </a:ext>
                  </a:extLst>
                </a:gridCol>
              </a:tblGrid>
              <a:tr h="585555">
                <a:tc>
                  <a:txBody>
                    <a:bodyPr/>
                    <a:lstStyle/>
                    <a:p>
                      <a:pPr algn="ctr" rtl="1">
                        <a:lnSpc>
                          <a:spcPct val="115000"/>
                        </a:lnSpc>
                        <a:spcBef>
                          <a:spcPts val="500"/>
                        </a:spcBef>
                        <a:spcAft>
                          <a:spcPts val="0"/>
                        </a:spcAft>
                      </a:pPr>
                      <a:r>
                        <a:rPr lang="ar-SA" sz="1600" dirty="0">
                          <a:effectLst/>
                          <a:cs typeface="B Nazanin" panose="00000400000000000000" pitchFamily="2" charset="-78"/>
                        </a:rPr>
                        <a:t>خدمت</a:t>
                      </a:r>
                      <a:endParaRPr lang="en-US" sz="1400" dirty="0">
                        <a:solidFill>
                          <a:schemeClr val="accent4">
                            <a:lumMod val="50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36423" marR="364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Bef>
                          <a:spcPts val="500"/>
                        </a:spcBef>
                        <a:spcAft>
                          <a:spcPts val="0"/>
                        </a:spcAft>
                      </a:pPr>
                      <a:r>
                        <a:rPr lang="ar-SA" sz="1600" dirty="0">
                          <a:effectLst/>
                          <a:cs typeface="B Nazanin" panose="00000400000000000000" pitchFamily="2" charset="-78"/>
                        </a:rPr>
                        <a:t>ارجاع دهنده</a:t>
                      </a:r>
                      <a:endParaRPr lang="en-US" sz="1400" dirty="0">
                        <a:solidFill>
                          <a:schemeClr val="accent4">
                            <a:lumMod val="50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36423" marR="364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Bef>
                          <a:spcPts val="500"/>
                        </a:spcBef>
                        <a:spcAft>
                          <a:spcPts val="0"/>
                        </a:spcAft>
                      </a:pPr>
                      <a:r>
                        <a:rPr lang="ar-SA" sz="1600" dirty="0">
                          <a:effectLst/>
                          <a:cs typeface="B Nazanin" panose="00000400000000000000" pitchFamily="2" charset="-78"/>
                        </a:rPr>
                        <a:t>دلیل ارجاع</a:t>
                      </a:r>
                      <a:endParaRPr lang="en-US" sz="1400" dirty="0">
                        <a:solidFill>
                          <a:schemeClr val="accent4">
                            <a:lumMod val="50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36423" marR="364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Bef>
                          <a:spcPts val="500"/>
                        </a:spcBef>
                        <a:spcAft>
                          <a:spcPts val="0"/>
                        </a:spcAft>
                      </a:pPr>
                      <a:r>
                        <a:rPr lang="ar-SA" sz="1600" dirty="0">
                          <a:effectLst/>
                          <a:cs typeface="B Nazanin" panose="00000400000000000000" pitchFamily="2" charset="-78"/>
                        </a:rPr>
                        <a:t>ارجاع به</a:t>
                      </a:r>
                      <a:endParaRPr lang="en-US" sz="1400" dirty="0">
                        <a:solidFill>
                          <a:schemeClr val="accent4">
                            <a:lumMod val="50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36423" marR="364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Bef>
                          <a:spcPts val="500"/>
                        </a:spcBef>
                        <a:spcAft>
                          <a:spcPts val="0"/>
                        </a:spcAft>
                      </a:pPr>
                      <a:r>
                        <a:rPr lang="ar-SA" sz="1600" dirty="0">
                          <a:effectLst/>
                          <a:cs typeface="B Nazanin" panose="00000400000000000000" pitchFamily="2" charset="-78"/>
                        </a:rPr>
                        <a:t>اقدامات پس از ارجاع توسط ارجاع دهنده</a:t>
                      </a:r>
                      <a:endParaRPr lang="en-US" sz="1400" dirty="0">
                        <a:solidFill>
                          <a:schemeClr val="accent4">
                            <a:lumMod val="50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36423" marR="364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2619882"/>
                  </a:ext>
                </a:extLst>
              </a:tr>
              <a:tr h="3529245">
                <a:tc>
                  <a:txBody>
                    <a:bodyPr/>
                    <a:lstStyle/>
                    <a:p>
                      <a:pPr algn="ctr" rtl="1">
                        <a:lnSpc>
                          <a:spcPct val="115000"/>
                        </a:lnSpc>
                        <a:spcBef>
                          <a:spcPts val="500"/>
                        </a:spcBef>
                        <a:spcAft>
                          <a:spcPts val="0"/>
                        </a:spcAft>
                      </a:pPr>
                      <a:endParaRPr lang="en-US" sz="1400" dirty="0" smtClean="0">
                        <a:effectLst/>
                        <a:cs typeface="B Nazanin" panose="00000400000000000000" pitchFamily="2" charset="-78"/>
                      </a:endParaRPr>
                    </a:p>
                    <a:p>
                      <a:pPr algn="ctr" rtl="1">
                        <a:lnSpc>
                          <a:spcPct val="115000"/>
                        </a:lnSpc>
                        <a:spcBef>
                          <a:spcPts val="500"/>
                        </a:spcBef>
                        <a:spcAft>
                          <a:spcPts val="0"/>
                        </a:spcAft>
                      </a:pPr>
                      <a:endParaRPr lang="en-US" sz="1400" dirty="0" smtClean="0">
                        <a:effectLst/>
                        <a:cs typeface="B Nazanin" panose="00000400000000000000" pitchFamily="2" charset="-78"/>
                      </a:endParaRPr>
                    </a:p>
                    <a:p>
                      <a:pPr algn="ctr" rtl="1">
                        <a:lnSpc>
                          <a:spcPct val="115000"/>
                        </a:lnSpc>
                        <a:spcBef>
                          <a:spcPts val="500"/>
                        </a:spcBef>
                        <a:spcAft>
                          <a:spcPts val="0"/>
                        </a:spcAft>
                      </a:pPr>
                      <a:endParaRPr lang="en-US" sz="1400" dirty="0" smtClean="0">
                        <a:effectLst/>
                        <a:cs typeface="B Nazanin" panose="00000400000000000000" pitchFamily="2" charset="-78"/>
                      </a:endParaRPr>
                    </a:p>
                    <a:p>
                      <a:pPr algn="ctr" rtl="1">
                        <a:lnSpc>
                          <a:spcPct val="115000"/>
                        </a:lnSpc>
                        <a:spcBef>
                          <a:spcPts val="500"/>
                        </a:spcBef>
                        <a:spcAft>
                          <a:spcPts val="0"/>
                        </a:spcAft>
                      </a:pPr>
                      <a:endParaRPr lang="en-US" sz="1400" dirty="0" smtClean="0">
                        <a:effectLst/>
                        <a:cs typeface="B Nazanin" panose="00000400000000000000" pitchFamily="2" charset="-78"/>
                      </a:endParaRPr>
                    </a:p>
                    <a:p>
                      <a:pPr algn="ctr" rtl="1">
                        <a:lnSpc>
                          <a:spcPct val="115000"/>
                        </a:lnSpc>
                        <a:spcBef>
                          <a:spcPts val="500"/>
                        </a:spcBef>
                        <a:spcAft>
                          <a:spcPts val="0"/>
                        </a:spcAft>
                      </a:pPr>
                      <a:r>
                        <a:rPr lang="ar-SA" sz="1400" dirty="0" smtClean="0">
                          <a:effectLst/>
                          <a:cs typeface="B Nazanin" panose="00000400000000000000" pitchFamily="2" charset="-78"/>
                        </a:rPr>
                        <a:t>مراقبت </a:t>
                      </a:r>
                      <a:endParaRPr lang="en-US" sz="1400" dirty="0" smtClean="0">
                        <a:effectLst/>
                        <a:cs typeface="B Nazanin" panose="00000400000000000000" pitchFamily="2" charset="-78"/>
                      </a:endParaRPr>
                    </a:p>
                    <a:p>
                      <a:pPr algn="ctr" rtl="1">
                        <a:lnSpc>
                          <a:spcPct val="115000"/>
                        </a:lnSpc>
                        <a:spcBef>
                          <a:spcPts val="500"/>
                        </a:spcBef>
                        <a:spcAft>
                          <a:spcPts val="0"/>
                        </a:spcAft>
                      </a:pPr>
                      <a:r>
                        <a:rPr lang="ar-SA" sz="1400" dirty="0" smtClean="0">
                          <a:effectLst/>
                          <a:cs typeface="B Nazanin" panose="00000400000000000000" pitchFamily="2" charset="-78"/>
                        </a:rPr>
                        <a:t>پیش </a:t>
                      </a:r>
                      <a:r>
                        <a:rPr lang="ar-SA" sz="1400" dirty="0">
                          <a:effectLst/>
                          <a:cs typeface="B Nazanin" panose="00000400000000000000" pitchFamily="2" charset="-78"/>
                        </a:rPr>
                        <a:t>از بارداری</a:t>
                      </a:r>
                      <a:endParaRPr lang="en-US" sz="1400" dirty="0">
                        <a:solidFill>
                          <a:schemeClr val="accent4">
                            <a:lumMod val="50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36423" marR="364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15000"/>
                        </a:lnSpc>
                        <a:spcBef>
                          <a:spcPts val="500"/>
                        </a:spcBef>
                        <a:spcAft>
                          <a:spcPts val="0"/>
                        </a:spcAft>
                      </a:pPr>
                      <a:endParaRPr lang="en-US" sz="1400" dirty="0" smtClean="0">
                        <a:effectLst/>
                        <a:cs typeface="B Nazanin" panose="00000400000000000000" pitchFamily="2" charset="-78"/>
                      </a:endParaRPr>
                    </a:p>
                    <a:p>
                      <a:pPr algn="r" rtl="1">
                        <a:lnSpc>
                          <a:spcPct val="115000"/>
                        </a:lnSpc>
                        <a:spcBef>
                          <a:spcPts val="500"/>
                        </a:spcBef>
                        <a:spcAft>
                          <a:spcPts val="0"/>
                        </a:spcAft>
                      </a:pPr>
                      <a:endParaRPr lang="en-US" sz="1400" dirty="0" smtClean="0">
                        <a:effectLst/>
                        <a:cs typeface="B Nazanin" panose="00000400000000000000" pitchFamily="2" charset="-78"/>
                      </a:endParaRPr>
                    </a:p>
                    <a:p>
                      <a:pPr algn="r" rtl="1">
                        <a:lnSpc>
                          <a:spcPct val="115000"/>
                        </a:lnSpc>
                        <a:spcBef>
                          <a:spcPts val="500"/>
                        </a:spcBef>
                        <a:spcAft>
                          <a:spcPts val="0"/>
                        </a:spcAft>
                      </a:pPr>
                      <a:endParaRPr lang="en-US" sz="1400" dirty="0" smtClean="0">
                        <a:effectLst/>
                        <a:cs typeface="B Nazanin" panose="00000400000000000000" pitchFamily="2" charset="-78"/>
                      </a:endParaRPr>
                    </a:p>
                    <a:p>
                      <a:pPr algn="r" rtl="1">
                        <a:lnSpc>
                          <a:spcPct val="115000"/>
                        </a:lnSpc>
                        <a:spcBef>
                          <a:spcPts val="500"/>
                        </a:spcBef>
                        <a:spcAft>
                          <a:spcPts val="0"/>
                        </a:spcAft>
                      </a:pPr>
                      <a:endParaRPr lang="en-US" sz="1400" dirty="0" smtClean="0">
                        <a:effectLst/>
                        <a:cs typeface="B Nazanin" panose="00000400000000000000" pitchFamily="2" charset="-78"/>
                      </a:endParaRPr>
                    </a:p>
                    <a:p>
                      <a:pPr algn="r" rtl="1">
                        <a:lnSpc>
                          <a:spcPct val="115000"/>
                        </a:lnSpc>
                        <a:spcBef>
                          <a:spcPts val="500"/>
                        </a:spcBef>
                        <a:spcAft>
                          <a:spcPts val="0"/>
                        </a:spcAft>
                      </a:pPr>
                      <a:r>
                        <a:rPr lang="ar-SA" sz="1400" dirty="0" smtClean="0">
                          <a:effectLst/>
                          <a:cs typeface="B Nazanin" panose="00000400000000000000" pitchFamily="2" charset="-78"/>
                        </a:rPr>
                        <a:t>ماما</a:t>
                      </a:r>
                      <a:r>
                        <a:rPr lang="ar-SA" sz="1400" dirty="0">
                          <a:effectLst/>
                          <a:cs typeface="B Nazanin" panose="00000400000000000000" pitchFamily="2" charset="-78"/>
                        </a:rPr>
                        <a:t>، پزشک عمومی</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36423" marR="364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lnSpc>
                          <a:spcPct val="115000"/>
                        </a:lnSpc>
                        <a:spcBef>
                          <a:spcPts val="500"/>
                        </a:spcBef>
                        <a:spcAft>
                          <a:spcPts val="0"/>
                        </a:spcAft>
                      </a:pPr>
                      <a:r>
                        <a:rPr lang="ar-SA" sz="1400" dirty="0">
                          <a:effectLst/>
                          <a:cs typeface="B Nazanin" panose="00000400000000000000" pitchFamily="2" charset="-78"/>
                        </a:rPr>
                        <a:t>-</a:t>
                      </a:r>
                      <a:r>
                        <a:rPr lang="ar-SA" sz="1400" b="1" dirty="0">
                          <a:solidFill>
                            <a:srgbClr val="002060"/>
                          </a:solidFill>
                          <a:effectLst/>
                          <a:cs typeface="B Nazanin" panose="00000400000000000000" pitchFamily="2" charset="-78"/>
                        </a:rPr>
                        <a:t>ناهنجاری</a:t>
                      </a:r>
                      <a:r>
                        <a:rPr lang="ar-SA" sz="1400" dirty="0">
                          <a:effectLst/>
                          <a:cs typeface="B Nazanin" panose="00000400000000000000" pitchFamily="2" charset="-78"/>
                        </a:rPr>
                        <a:t> دستگاه تناسلی (رحم دو شاخ، رحم سپتوم دار، ...)؛</a:t>
                      </a:r>
                      <a:endParaRPr lang="en-US" sz="1400" dirty="0">
                        <a:effectLst/>
                        <a:cs typeface="B Nazanin" panose="00000400000000000000" pitchFamily="2" charset="-78"/>
                      </a:endParaRPr>
                    </a:p>
                    <a:p>
                      <a:pPr algn="just" rtl="1">
                        <a:lnSpc>
                          <a:spcPct val="115000"/>
                        </a:lnSpc>
                        <a:spcBef>
                          <a:spcPts val="500"/>
                        </a:spcBef>
                        <a:spcAft>
                          <a:spcPts val="0"/>
                        </a:spcAft>
                      </a:pPr>
                      <a:r>
                        <a:rPr lang="ar-SA" sz="1400" dirty="0">
                          <a:effectLst/>
                          <a:cs typeface="B Nazanin" panose="00000400000000000000" pitchFamily="2" charset="-78"/>
                        </a:rPr>
                        <a:t>-سابقه مصرف </a:t>
                      </a:r>
                      <a:r>
                        <a:rPr lang="ar-SA" sz="1400" b="1" dirty="0">
                          <a:solidFill>
                            <a:srgbClr val="002060"/>
                          </a:solidFill>
                          <a:effectLst/>
                          <a:cs typeface="B Nazanin" panose="00000400000000000000" pitchFamily="2" charset="-78"/>
                        </a:rPr>
                        <a:t>داروهای</a:t>
                      </a:r>
                      <a:r>
                        <a:rPr lang="ar-SA" sz="1400" dirty="0">
                          <a:effectLst/>
                          <a:cs typeface="B Nazanin" panose="00000400000000000000" pitchFamily="2" charset="-78"/>
                        </a:rPr>
                        <a:t> ضد افسردگی و سایر داروهای مصرفی در چند ماه اخیر توسط زنان در سنین باروری از جمله راکوتان، </a:t>
                      </a:r>
                      <a:r>
                        <a:rPr lang="en-US" sz="1400" dirty="0">
                          <a:effectLst/>
                          <a:cs typeface="B Nazanin" panose="00000400000000000000" pitchFamily="2" charset="-78"/>
                        </a:rPr>
                        <a:t>MTX </a:t>
                      </a:r>
                      <a:r>
                        <a:rPr lang="ar-SA" sz="1400" dirty="0">
                          <a:effectLst/>
                          <a:cs typeface="B Nazanin" panose="00000400000000000000" pitchFamily="2" charset="-78"/>
                        </a:rPr>
                        <a:t>، ... و نیز انجام این بررسی در همسران آنان خصوصا در طی 5 تا 6 ماه گذشته؛</a:t>
                      </a:r>
                      <a:endParaRPr lang="en-US" sz="1400" dirty="0">
                        <a:effectLst/>
                        <a:cs typeface="B Nazanin" panose="00000400000000000000" pitchFamily="2" charset="-78"/>
                      </a:endParaRPr>
                    </a:p>
                    <a:p>
                      <a:pPr algn="just" rtl="1">
                        <a:lnSpc>
                          <a:spcPct val="115000"/>
                        </a:lnSpc>
                        <a:spcBef>
                          <a:spcPts val="500"/>
                        </a:spcBef>
                        <a:spcAft>
                          <a:spcPts val="0"/>
                        </a:spcAft>
                      </a:pPr>
                      <a:r>
                        <a:rPr lang="ar-SA" sz="1400" dirty="0">
                          <a:effectLst/>
                          <a:cs typeface="B Nazanin" panose="00000400000000000000" pitchFamily="2" charset="-78"/>
                        </a:rPr>
                        <a:t>- </a:t>
                      </a:r>
                      <a:r>
                        <a:rPr lang="ar-SA" sz="1400" b="1" dirty="0">
                          <a:solidFill>
                            <a:srgbClr val="002060"/>
                          </a:solidFill>
                          <a:effectLst/>
                          <a:cs typeface="B Nazanin" panose="00000400000000000000" pitchFamily="2" charset="-78"/>
                        </a:rPr>
                        <a:t>سابقه</a:t>
                      </a:r>
                      <a:r>
                        <a:rPr lang="ar-SA" sz="1400" dirty="0">
                          <a:effectLst/>
                          <a:cs typeface="B Nazanin" panose="00000400000000000000" pitchFamily="2" charset="-78"/>
                        </a:rPr>
                        <a:t> یک سقط بالای 10 هفته یا سابقه دو و بیش از دو سقط </a:t>
                      </a:r>
                      <a:r>
                        <a:rPr lang="ar-SA" sz="1400" dirty="0" smtClean="0">
                          <a:effectLst/>
                          <a:cs typeface="B Nazanin" panose="00000400000000000000" pitchFamily="2" charset="-78"/>
                        </a:rPr>
                        <a:t>مکرر.</a:t>
                      </a:r>
                      <a:endParaRPr lang="en-US" sz="1400" dirty="0">
                        <a:effectLst/>
                        <a:cs typeface="B Nazanin" panose="00000400000000000000" pitchFamily="2" charset="-78"/>
                      </a:endParaRPr>
                    </a:p>
                    <a:p>
                      <a:pPr algn="just" rtl="1">
                        <a:lnSpc>
                          <a:spcPct val="115000"/>
                        </a:lnSpc>
                        <a:spcBef>
                          <a:spcPts val="500"/>
                        </a:spcBef>
                        <a:spcAft>
                          <a:spcPts val="0"/>
                        </a:spcAft>
                      </a:pPr>
                      <a:r>
                        <a:rPr lang="ar-SA" sz="1400" b="1" dirty="0">
                          <a:solidFill>
                            <a:srgbClr val="FFC000"/>
                          </a:solidFill>
                          <a:effectLst/>
                          <a:cs typeface="B Nazanin" panose="00000400000000000000" pitchFamily="2" charset="-78"/>
                        </a:rPr>
                        <a:t>توجه: سایر ارجاعات و پیگیری‌ها در این سطح مطابق راهنمای مراقبت‌های ادغام یافته سلامت مادران.</a:t>
                      </a:r>
                      <a:endParaRPr lang="en-US" sz="1400" b="1" dirty="0">
                        <a:solidFill>
                          <a:srgbClr val="FFC000"/>
                        </a:solidFill>
                        <a:effectLst/>
                        <a:latin typeface="Calibri" panose="020F0502020204030204" pitchFamily="34" charset="0"/>
                        <a:ea typeface="Times New Roman" panose="02020603050405020304" pitchFamily="18" charset="0"/>
                        <a:cs typeface="B Nazanin" panose="00000400000000000000" pitchFamily="2" charset="-78"/>
                      </a:endParaRPr>
                    </a:p>
                  </a:txBody>
                  <a:tcPr marL="36423" marR="364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lnSpc>
                          <a:spcPct val="115000"/>
                        </a:lnSpc>
                        <a:spcBef>
                          <a:spcPts val="500"/>
                        </a:spcBef>
                        <a:spcAft>
                          <a:spcPts val="0"/>
                        </a:spcAft>
                      </a:pPr>
                      <a:r>
                        <a:rPr lang="ar-SA" sz="1400" dirty="0">
                          <a:effectLst/>
                          <a:cs typeface="B Nazanin" panose="00000400000000000000" pitchFamily="2" charset="-78"/>
                        </a:rPr>
                        <a:t>متخصص زنان- </a:t>
                      </a:r>
                      <a:r>
                        <a:rPr lang="ar-SA" sz="1400" dirty="0" smtClean="0">
                          <a:effectLst/>
                          <a:cs typeface="B Nazanin" panose="00000400000000000000" pitchFamily="2" charset="-78"/>
                        </a:rPr>
                        <a:t>زایمان</a:t>
                      </a:r>
                      <a:r>
                        <a:rPr lang="fa-IR" sz="1400" dirty="0" smtClean="0">
                          <a:effectLst/>
                          <a:cs typeface="B Nazanin" panose="00000400000000000000" pitchFamily="2" charset="-78"/>
                        </a:rPr>
                        <a:t>، </a:t>
                      </a:r>
                      <a:r>
                        <a:rPr lang="fa-IR" sz="1400" dirty="0" err="1" smtClean="0">
                          <a:effectLst/>
                          <a:cs typeface="B Nazanin" panose="00000400000000000000" pitchFamily="2" charset="-78"/>
                        </a:rPr>
                        <a:t>پریناتولوژیست</a:t>
                      </a:r>
                      <a:r>
                        <a:rPr lang="ar-SA" sz="1400" dirty="0" smtClean="0">
                          <a:effectLst/>
                          <a:cs typeface="B Nazanin" panose="00000400000000000000" pitchFamily="2" charset="-78"/>
                        </a:rPr>
                        <a:t> </a:t>
                      </a:r>
                      <a:r>
                        <a:rPr lang="ar-SA" sz="1400" dirty="0">
                          <a:effectLst/>
                          <a:cs typeface="B Nazanin" panose="00000400000000000000" pitchFamily="2" charset="-78"/>
                        </a:rPr>
                        <a:t>و در صورت نیاز به متخصص مربوط به بیماری زمینه‌ایی و ...</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36423" marR="364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15000"/>
                        </a:lnSpc>
                        <a:spcBef>
                          <a:spcPts val="500"/>
                        </a:spcBef>
                        <a:spcAft>
                          <a:spcPts val="0"/>
                        </a:spcAft>
                      </a:pPr>
                      <a:r>
                        <a:rPr lang="ar-SA" sz="1400" dirty="0">
                          <a:effectLst/>
                          <a:cs typeface="B Nazanin" panose="00000400000000000000" pitchFamily="2" charset="-78"/>
                        </a:rPr>
                        <a:t>-پیگیری نتیجه ارجاع</a:t>
                      </a:r>
                      <a:endParaRPr lang="en-US" sz="1400" dirty="0">
                        <a:effectLst/>
                        <a:cs typeface="B Nazanin" panose="00000400000000000000" pitchFamily="2" charset="-78"/>
                      </a:endParaRPr>
                    </a:p>
                    <a:p>
                      <a:pPr algn="r" rtl="1">
                        <a:lnSpc>
                          <a:spcPct val="115000"/>
                        </a:lnSpc>
                        <a:spcBef>
                          <a:spcPts val="500"/>
                        </a:spcBef>
                        <a:spcAft>
                          <a:spcPts val="0"/>
                        </a:spcAft>
                      </a:pPr>
                      <a:r>
                        <a:rPr lang="ar-SA" sz="1400" dirty="0">
                          <a:effectLst/>
                          <a:cs typeface="B Nazanin" panose="00000400000000000000" pitchFamily="2" charset="-78"/>
                        </a:rPr>
                        <a:t>-ثبت نتایج در سامانه</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36423" marR="364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3268340"/>
                  </a:ext>
                </a:extLst>
              </a:tr>
            </a:tbl>
          </a:graphicData>
        </a:graphic>
      </p:graphicFrame>
      <p:sp>
        <p:nvSpPr>
          <p:cNvPr id="3" name="Subtitle 2"/>
          <p:cNvSpPr txBox="1">
            <a:spLocks/>
          </p:cNvSpPr>
          <p:nvPr/>
        </p:nvSpPr>
        <p:spPr>
          <a:xfrm>
            <a:off x="2743200" y="914400"/>
            <a:ext cx="6172200" cy="609600"/>
          </a:xfrm>
          <a:prstGeom prst="rect">
            <a:avLst/>
          </a:prstGeom>
          <a:solidFill>
            <a:schemeClr val="accent2">
              <a:lumMod val="50000"/>
            </a:schemeClr>
          </a:solidFill>
        </p:spPr>
        <p:txBody>
          <a:bodyPr vert="horz" lIns="91440" tIns="45720" rIns="91440" bIns="45720" rtlCol="0" anchor="ctr">
            <a:normAutofit/>
          </a:bodyPr>
          <a:lstStyle>
            <a:lvl1pPr algn="r" defTabSz="914400" rtl="1">
              <a:lnSpc>
                <a:spcPct val="90000"/>
              </a:lnSpc>
              <a:spcBef>
                <a:spcPct val="0"/>
              </a:spcBef>
              <a:buNone/>
              <a:defRPr sz="2800" cap="all" baseline="0">
                <a:solidFill>
                  <a:schemeClr val="accent1">
                    <a:lumMod val="40000"/>
                    <a:lumOff val="60000"/>
                  </a:schemeClr>
                </a:solidFill>
                <a:effectLst>
                  <a:outerShdw blurRad="50800" dist="25400" dir="4980000" algn="tl" rotWithShape="0">
                    <a:srgbClr val="000000">
                      <a:alpha val="36000"/>
                    </a:srgbClr>
                  </a:outerShdw>
                </a:effectLst>
                <a:cs typeface="B Titr" panose="00000700000000000000" pitchFamily="2" charset="-78"/>
              </a:defRPr>
            </a:lvl1pPr>
          </a:lstStyle>
          <a:p>
            <a:r>
              <a:rPr lang="fa-IR" sz="2400" dirty="0"/>
              <a:t>ارجاع به سطح بالاتر در مراقبت پیش از بارداری</a:t>
            </a:r>
            <a:endParaRPr lang="en-US" sz="2400" dirty="0"/>
          </a:p>
        </p:txBody>
      </p:sp>
    </p:spTree>
    <p:extLst>
      <p:ext uri="{BB962C8B-B14F-4D97-AF65-F5344CB8AC3E}">
        <p14:creationId xmlns:p14="http://schemas.microsoft.com/office/powerpoint/2010/main" val="12527324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295400"/>
            <a:ext cx="6858000" cy="1376363"/>
          </a:xfrm>
          <a:ln>
            <a:solidFill>
              <a:srgbClr val="001400"/>
            </a:solidFill>
          </a:ln>
        </p:spPr>
        <p:txBody>
          <a:bodyPr anchor="ctr">
            <a:normAutofit/>
          </a:bodyPr>
          <a:lstStyle/>
          <a:p>
            <a:r>
              <a:rPr lang="fa-IR" sz="5400" b="1" dirty="0" smtClean="0">
                <a:solidFill>
                  <a:srgbClr val="FFFF99"/>
                </a:solidFill>
                <a:cs typeface="B Nazanin" panose="00000400000000000000" pitchFamily="2" charset="-78"/>
              </a:rPr>
              <a:t>خدمات آموزشی- مراقبتی</a:t>
            </a:r>
            <a:endParaRPr lang="en-US" sz="5400" b="1" dirty="0">
              <a:solidFill>
                <a:srgbClr val="FFFF99"/>
              </a:solidFill>
              <a:cs typeface="B Nazanin" panose="00000400000000000000" pitchFamily="2" charset="-78"/>
            </a:endParaRPr>
          </a:p>
        </p:txBody>
      </p:sp>
      <p:sp>
        <p:nvSpPr>
          <p:cNvPr id="3" name="Subtitle 2"/>
          <p:cNvSpPr>
            <a:spLocks noGrp="1"/>
          </p:cNvSpPr>
          <p:nvPr>
            <p:ph type="subTitle" idx="1"/>
          </p:nvPr>
        </p:nvSpPr>
        <p:spPr>
          <a:xfrm>
            <a:off x="1219200" y="3124200"/>
            <a:ext cx="6858000" cy="741362"/>
          </a:xfrm>
        </p:spPr>
        <p:txBody>
          <a:bodyPr>
            <a:normAutofit/>
          </a:bodyPr>
          <a:lstStyle/>
          <a:p>
            <a:r>
              <a:rPr lang="fa-IR" sz="3200" b="1" dirty="0" smtClean="0">
                <a:solidFill>
                  <a:schemeClr val="accent1">
                    <a:lumMod val="20000"/>
                    <a:lumOff val="80000"/>
                  </a:schemeClr>
                </a:solidFill>
                <a:cs typeface="B Nazanin" panose="00000400000000000000" pitchFamily="2" charset="-78"/>
              </a:rPr>
              <a:t>مراقبت نیمه اول بارداری</a:t>
            </a:r>
            <a:endParaRPr lang="en-US" sz="3200" b="1" dirty="0">
              <a:solidFill>
                <a:schemeClr val="accent1">
                  <a:lumMod val="20000"/>
                  <a:lumOff val="80000"/>
                </a:schemeClr>
              </a:solidFill>
              <a:cs typeface="B Nazanin" panose="00000400000000000000" pitchFamily="2" charset="-78"/>
            </a:endParaRPr>
          </a:p>
        </p:txBody>
      </p:sp>
    </p:spTree>
    <p:extLst>
      <p:ext uri="{BB962C8B-B14F-4D97-AF65-F5344CB8AC3E}">
        <p14:creationId xmlns:p14="http://schemas.microsoft.com/office/powerpoint/2010/main" val="31647844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05675491"/>
              </p:ext>
            </p:extLst>
          </p:nvPr>
        </p:nvGraphicFramePr>
        <p:xfrm>
          <a:off x="-6750" y="-3"/>
          <a:ext cx="9144001" cy="6866118"/>
        </p:xfrm>
        <a:graphic>
          <a:graphicData uri="http://schemas.openxmlformats.org/drawingml/2006/table">
            <a:tbl>
              <a:tblPr rtl="1" firstRow="1" firstCol="1" bandRow="1">
                <a:tableStyleId>{37CE84F3-28C3-443E-9E96-99CF82512B78}</a:tableStyleId>
              </a:tblPr>
              <a:tblGrid>
                <a:gridCol w="1178483">
                  <a:extLst>
                    <a:ext uri="{9D8B030D-6E8A-4147-A177-3AD203B41FA5}">
                      <a16:colId xmlns:a16="http://schemas.microsoft.com/office/drawing/2014/main" val="4152454641"/>
                    </a:ext>
                  </a:extLst>
                </a:gridCol>
                <a:gridCol w="2812965">
                  <a:extLst>
                    <a:ext uri="{9D8B030D-6E8A-4147-A177-3AD203B41FA5}">
                      <a16:colId xmlns:a16="http://schemas.microsoft.com/office/drawing/2014/main" val="3767601774"/>
                    </a:ext>
                  </a:extLst>
                </a:gridCol>
                <a:gridCol w="2695450">
                  <a:extLst>
                    <a:ext uri="{9D8B030D-6E8A-4147-A177-3AD203B41FA5}">
                      <a16:colId xmlns:a16="http://schemas.microsoft.com/office/drawing/2014/main" val="2432859840"/>
                    </a:ext>
                  </a:extLst>
                </a:gridCol>
                <a:gridCol w="2457103">
                  <a:extLst>
                    <a:ext uri="{9D8B030D-6E8A-4147-A177-3AD203B41FA5}">
                      <a16:colId xmlns:a16="http://schemas.microsoft.com/office/drawing/2014/main" val="2925529462"/>
                    </a:ext>
                  </a:extLst>
                </a:gridCol>
              </a:tblGrid>
              <a:tr h="749820">
                <a:tc>
                  <a:txBody>
                    <a:bodyPr/>
                    <a:lstStyle/>
                    <a:p>
                      <a:pPr algn="l" rtl="1">
                        <a:lnSpc>
                          <a:spcPct val="115000"/>
                        </a:lnSpc>
                        <a:spcBef>
                          <a:spcPts val="500"/>
                        </a:spcBef>
                        <a:spcAft>
                          <a:spcPts val="0"/>
                        </a:spcAft>
                      </a:pPr>
                      <a:r>
                        <a:rPr lang="ar-SA" sz="1250">
                          <a:effectLst/>
                          <a:cs typeface="B Nazanin" panose="00000400000000000000" pitchFamily="2" charset="-78"/>
                        </a:rPr>
                        <a:t>زمان </a:t>
                      </a:r>
                      <a:r>
                        <a:rPr lang="ar-SA" sz="1250" smtClean="0">
                          <a:effectLst/>
                          <a:cs typeface="B Nazanin" panose="00000400000000000000" pitchFamily="2" charset="-78"/>
                        </a:rPr>
                        <a:t>مراقبت</a:t>
                      </a:r>
                      <a:r>
                        <a:rPr lang="ar-SA" sz="1250">
                          <a:effectLst/>
                          <a:cs typeface="B Nazanin" panose="00000400000000000000" pitchFamily="2" charset="-78"/>
                        </a:rPr>
                        <a:t> </a:t>
                      </a:r>
                      <a:endParaRPr lang="en-US" sz="1250" dirty="0">
                        <a:effectLst/>
                        <a:cs typeface="B Nazanin" panose="00000400000000000000" pitchFamily="2" charset="-78"/>
                      </a:endParaRPr>
                    </a:p>
                    <a:p>
                      <a:pPr algn="r" rtl="1">
                        <a:lnSpc>
                          <a:spcPct val="115000"/>
                        </a:lnSpc>
                        <a:spcBef>
                          <a:spcPts val="500"/>
                        </a:spcBef>
                        <a:spcAft>
                          <a:spcPts val="0"/>
                        </a:spcAft>
                      </a:pPr>
                      <a:r>
                        <a:rPr lang="ar-SA" sz="1250" dirty="0">
                          <a:effectLst/>
                          <a:cs typeface="B Nazanin" panose="00000400000000000000" pitchFamily="2" charset="-78"/>
                        </a:rPr>
                        <a:t>نوع مراقبت</a:t>
                      </a:r>
                      <a:endParaRPr lang="en-US" sz="1250" dirty="0">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nchor="ctr"/>
                </a:tc>
                <a:tc>
                  <a:txBody>
                    <a:bodyPr/>
                    <a:lstStyle/>
                    <a:p>
                      <a:pPr algn="ctr" rtl="1">
                        <a:lnSpc>
                          <a:spcPct val="115000"/>
                        </a:lnSpc>
                        <a:spcBef>
                          <a:spcPts val="500"/>
                        </a:spcBef>
                        <a:spcAft>
                          <a:spcPts val="0"/>
                        </a:spcAft>
                      </a:pPr>
                      <a:r>
                        <a:rPr lang="fa-IR" sz="1200" dirty="0" smtClean="0">
                          <a:solidFill>
                            <a:srgbClr val="FFFF00"/>
                          </a:solidFill>
                          <a:effectLst/>
                          <a:cs typeface="B Nazanin" panose="00000400000000000000" pitchFamily="2" charset="-78"/>
                        </a:rPr>
                        <a:t>مراقبت 1-0</a:t>
                      </a:r>
                    </a:p>
                    <a:p>
                      <a:pPr algn="ctr" rtl="1">
                        <a:lnSpc>
                          <a:spcPct val="115000"/>
                        </a:lnSpc>
                        <a:spcBef>
                          <a:spcPts val="500"/>
                        </a:spcBef>
                        <a:spcAft>
                          <a:spcPts val="0"/>
                        </a:spcAft>
                      </a:pPr>
                      <a:r>
                        <a:rPr lang="ar-SA" sz="1200" dirty="0" smtClean="0">
                          <a:solidFill>
                            <a:srgbClr val="FFFF00"/>
                          </a:solidFill>
                          <a:effectLst/>
                          <a:cs typeface="B Nazanin" panose="00000400000000000000" pitchFamily="2" charset="-78"/>
                        </a:rPr>
                        <a:t>از </a:t>
                      </a:r>
                      <a:r>
                        <a:rPr lang="ar-SA" sz="1200" dirty="0">
                          <a:solidFill>
                            <a:srgbClr val="FFFF00"/>
                          </a:solidFill>
                          <a:effectLst/>
                          <a:cs typeface="B Nazanin" panose="00000400000000000000" pitchFamily="2" charset="-78"/>
                        </a:rPr>
                        <a:t>زمان تشخیص بارداری </a:t>
                      </a:r>
                      <a:endParaRPr lang="en-US" sz="1200" dirty="0">
                        <a:solidFill>
                          <a:srgbClr val="FFFF00"/>
                        </a:solidFill>
                        <a:effectLst/>
                        <a:cs typeface="B Nazanin" panose="00000400000000000000" pitchFamily="2" charset="-78"/>
                      </a:endParaRPr>
                    </a:p>
                    <a:p>
                      <a:pPr algn="ctr" rtl="1">
                        <a:lnSpc>
                          <a:spcPct val="115000"/>
                        </a:lnSpc>
                        <a:spcBef>
                          <a:spcPts val="500"/>
                        </a:spcBef>
                        <a:spcAft>
                          <a:spcPts val="0"/>
                        </a:spcAft>
                      </a:pPr>
                      <a:r>
                        <a:rPr lang="ar-SA" sz="1200" dirty="0">
                          <a:solidFill>
                            <a:srgbClr val="FFFF00"/>
                          </a:solidFill>
                          <a:effectLst/>
                          <a:cs typeface="B Nazanin" panose="00000400000000000000" pitchFamily="2" charset="-78"/>
                        </a:rPr>
                        <a:t>تا 5 هفته و 6 </a:t>
                      </a:r>
                      <a:r>
                        <a:rPr lang="ar-SA" sz="1200" dirty="0" smtClean="0">
                          <a:solidFill>
                            <a:srgbClr val="FFFF00"/>
                          </a:solidFill>
                          <a:effectLst/>
                          <a:cs typeface="B Nazanin" panose="00000400000000000000" pitchFamily="2" charset="-78"/>
                        </a:rPr>
                        <a:t>روز</a:t>
                      </a:r>
                      <a:r>
                        <a:rPr lang="fa-IR" sz="1200" dirty="0" smtClean="0">
                          <a:solidFill>
                            <a:srgbClr val="FFFF00"/>
                          </a:solidFill>
                          <a:effectLst/>
                          <a:cs typeface="B Nazanin" panose="00000400000000000000" pitchFamily="2" charset="-78"/>
                        </a:rPr>
                        <a:t> (توسط ماما/پزشک عمومی)</a:t>
                      </a:r>
                      <a:endParaRPr lang="en-US" sz="1200" dirty="0">
                        <a:solidFill>
                          <a:srgbClr val="FFFF00"/>
                        </a:solidFill>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nchor="ctr"/>
                </a:tc>
                <a:tc>
                  <a:txBody>
                    <a:bodyPr/>
                    <a:lstStyle/>
                    <a:p>
                      <a:pPr algn="ctr" rtl="1">
                        <a:lnSpc>
                          <a:spcPct val="115000"/>
                        </a:lnSpc>
                        <a:spcBef>
                          <a:spcPts val="500"/>
                        </a:spcBef>
                        <a:spcAft>
                          <a:spcPts val="0"/>
                        </a:spcAft>
                      </a:pPr>
                      <a:r>
                        <a:rPr lang="ar-SA" sz="1250" dirty="0">
                          <a:effectLst/>
                          <a:cs typeface="B Nazanin" panose="00000400000000000000" pitchFamily="2" charset="-78"/>
                        </a:rPr>
                        <a:t>مراقبت </a:t>
                      </a:r>
                      <a:r>
                        <a:rPr lang="fa-IR" sz="1250" dirty="0" smtClean="0">
                          <a:effectLst/>
                          <a:cs typeface="B Nazanin" panose="00000400000000000000" pitchFamily="2" charset="-78"/>
                        </a:rPr>
                        <a:t>1</a:t>
                      </a:r>
                      <a:endParaRPr lang="en-US" sz="1250" dirty="0">
                        <a:effectLst/>
                        <a:cs typeface="B Nazanin" panose="00000400000000000000" pitchFamily="2" charset="-78"/>
                      </a:endParaRPr>
                    </a:p>
                    <a:p>
                      <a:pPr algn="ctr" rtl="1">
                        <a:lnSpc>
                          <a:spcPct val="115000"/>
                        </a:lnSpc>
                        <a:spcBef>
                          <a:spcPts val="500"/>
                        </a:spcBef>
                        <a:spcAft>
                          <a:spcPts val="0"/>
                        </a:spcAft>
                      </a:pPr>
                      <a:r>
                        <a:rPr lang="ar-SA" sz="1250" dirty="0">
                          <a:solidFill>
                            <a:schemeClr val="bg1"/>
                          </a:solidFill>
                          <a:effectLst/>
                          <a:cs typeface="B Nazanin" panose="00000400000000000000" pitchFamily="2" charset="-78"/>
                        </a:rPr>
                        <a:t>هفته 6  تا 10</a:t>
                      </a:r>
                      <a:endParaRPr lang="en-US" sz="1250" dirty="0">
                        <a:solidFill>
                          <a:schemeClr val="bg1"/>
                        </a:solidFill>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nchor="ctr"/>
                </a:tc>
                <a:tc>
                  <a:txBody>
                    <a:bodyPr/>
                    <a:lstStyle/>
                    <a:p>
                      <a:pPr algn="ctr" rtl="1">
                        <a:lnSpc>
                          <a:spcPct val="115000"/>
                        </a:lnSpc>
                        <a:spcBef>
                          <a:spcPts val="500"/>
                        </a:spcBef>
                        <a:spcAft>
                          <a:spcPts val="0"/>
                        </a:spcAft>
                      </a:pPr>
                      <a:r>
                        <a:rPr lang="ar-SA" sz="1250" dirty="0">
                          <a:effectLst/>
                          <a:cs typeface="B Nazanin" panose="00000400000000000000" pitchFamily="2" charset="-78"/>
                        </a:rPr>
                        <a:t>مراقبت </a:t>
                      </a:r>
                      <a:r>
                        <a:rPr lang="fa-IR" sz="1250" dirty="0" smtClean="0">
                          <a:effectLst/>
                          <a:cs typeface="B Nazanin" panose="00000400000000000000" pitchFamily="2" charset="-78"/>
                        </a:rPr>
                        <a:t>2</a:t>
                      </a:r>
                      <a:endParaRPr lang="en-US" sz="1250" dirty="0">
                        <a:effectLst/>
                        <a:cs typeface="B Nazanin" panose="00000400000000000000" pitchFamily="2" charset="-78"/>
                      </a:endParaRPr>
                    </a:p>
                    <a:p>
                      <a:pPr algn="ctr" rtl="1">
                        <a:lnSpc>
                          <a:spcPct val="115000"/>
                        </a:lnSpc>
                        <a:spcBef>
                          <a:spcPts val="500"/>
                        </a:spcBef>
                        <a:spcAft>
                          <a:spcPts val="0"/>
                        </a:spcAft>
                      </a:pPr>
                      <a:r>
                        <a:rPr lang="ar-SA" sz="1250" dirty="0">
                          <a:solidFill>
                            <a:schemeClr val="bg1"/>
                          </a:solidFill>
                          <a:effectLst/>
                          <a:cs typeface="B Nazanin" panose="00000400000000000000" pitchFamily="2" charset="-78"/>
                        </a:rPr>
                        <a:t>هفته 16 تا 20</a:t>
                      </a:r>
                      <a:endParaRPr lang="en-US" sz="1250" dirty="0">
                        <a:solidFill>
                          <a:schemeClr val="bg1"/>
                        </a:solidFill>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nchor="ctr"/>
                </a:tc>
                <a:extLst>
                  <a:ext uri="{0D108BD9-81ED-4DB2-BD59-A6C34878D82A}">
                    <a16:rowId xmlns:a16="http://schemas.microsoft.com/office/drawing/2014/main" val="129359002"/>
                  </a:ext>
                </a:extLst>
              </a:tr>
              <a:tr h="2573202">
                <a:tc>
                  <a:txBody>
                    <a:bodyPr/>
                    <a:lstStyle/>
                    <a:p>
                      <a:pPr algn="r" rtl="1">
                        <a:lnSpc>
                          <a:spcPct val="115000"/>
                        </a:lnSpc>
                        <a:spcBef>
                          <a:spcPts val="500"/>
                        </a:spcBef>
                        <a:spcAft>
                          <a:spcPts val="0"/>
                        </a:spcAft>
                      </a:pPr>
                      <a:r>
                        <a:rPr lang="ar-SA" sz="1250">
                          <a:effectLst/>
                          <a:cs typeface="B Nazanin" panose="00000400000000000000" pitchFamily="2" charset="-78"/>
                        </a:rPr>
                        <a:t>مصاحبه و تشكيل يا بررسي پرونده</a:t>
                      </a:r>
                      <a:endParaRPr lang="en-US" sz="1250">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nchor="ctr"/>
                </a:tc>
                <a:tc>
                  <a:txBody>
                    <a:bodyPr/>
                    <a:lstStyle/>
                    <a:p>
                      <a:pPr algn="r" rtl="1">
                        <a:lnSpc>
                          <a:spcPct val="115000"/>
                        </a:lnSpc>
                        <a:spcBef>
                          <a:spcPts val="500"/>
                        </a:spcBef>
                        <a:spcAft>
                          <a:spcPts val="0"/>
                        </a:spcAft>
                      </a:pPr>
                      <a:r>
                        <a:rPr lang="ar-SA" sz="1250" dirty="0">
                          <a:effectLst/>
                          <a:cs typeface="B Nazanin" panose="00000400000000000000" pitchFamily="2" charset="-78"/>
                        </a:rPr>
                        <a:t>-تشكيل پرونده، وضعیت بارداری فعلی و </a:t>
                      </a:r>
                      <a:r>
                        <a:rPr lang="ar-SA" sz="1250" b="1" dirty="0">
                          <a:solidFill>
                            <a:srgbClr val="FFFF00"/>
                          </a:solidFill>
                          <a:effectLst/>
                          <a:cs typeface="B Nazanin" panose="00000400000000000000" pitchFamily="2" charset="-78"/>
                        </a:rPr>
                        <a:t>سقط</a:t>
                      </a:r>
                      <a:r>
                        <a:rPr lang="ar-SA" sz="1250" dirty="0">
                          <a:effectLst/>
                          <a:cs typeface="B Nazanin" panose="00000400000000000000" pitchFamily="2" charset="-78"/>
                        </a:rPr>
                        <a:t> قبلی، بارداري و زايمان قبلي، بيماري و  ناهنجاری مرتبط با سقط، رفتارهاي پر خطر.</a:t>
                      </a:r>
                      <a:endParaRPr lang="en-US" sz="1250" dirty="0">
                        <a:effectLst/>
                        <a:cs typeface="B Nazanin" panose="00000400000000000000" pitchFamily="2" charset="-78"/>
                      </a:endParaRPr>
                    </a:p>
                    <a:p>
                      <a:pPr algn="r" rtl="1">
                        <a:lnSpc>
                          <a:spcPct val="115000"/>
                        </a:lnSpc>
                        <a:spcBef>
                          <a:spcPts val="500"/>
                        </a:spcBef>
                        <a:spcAft>
                          <a:spcPts val="0"/>
                        </a:spcAft>
                      </a:pPr>
                      <a:r>
                        <a:rPr lang="ar-SA" sz="1250" dirty="0">
                          <a:effectLst/>
                          <a:cs typeface="B Nazanin" panose="00000400000000000000" pitchFamily="2" charset="-78"/>
                        </a:rPr>
                        <a:t>-سوال در مورد لکه بینی، ترشح عفونی، ترشح زیاد ، آبریزی، درد زیر شکم.</a:t>
                      </a:r>
                      <a:endParaRPr lang="en-US" sz="1250" dirty="0">
                        <a:effectLst/>
                        <a:cs typeface="B Nazanin" panose="00000400000000000000" pitchFamily="2" charset="-78"/>
                      </a:endParaRPr>
                    </a:p>
                    <a:p>
                      <a:pPr algn="r" rtl="1">
                        <a:lnSpc>
                          <a:spcPct val="115000"/>
                        </a:lnSpc>
                        <a:spcBef>
                          <a:spcPts val="500"/>
                        </a:spcBef>
                        <a:spcAft>
                          <a:spcPts val="0"/>
                        </a:spcAft>
                      </a:pPr>
                      <a:r>
                        <a:rPr lang="ar-SA" sz="1250" dirty="0">
                          <a:effectLst/>
                          <a:cs typeface="B Nazanin" panose="00000400000000000000" pitchFamily="2" charset="-78"/>
                        </a:rPr>
                        <a:t>-غربالگری اولیه  مصرف دخانیات، الکل و مواد محرک و مخدر.</a:t>
                      </a:r>
                      <a:endParaRPr lang="en-US" sz="1250" dirty="0">
                        <a:effectLst/>
                        <a:cs typeface="B Nazanin" panose="00000400000000000000" pitchFamily="2" charset="-78"/>
                      </a:endParaRPr>
                    </a:p>
                    <a:p>
                      <a:pPr algn="r" rtl="1">
                        <a:lnSpc>
                          <a:spcPct val="115000"/>
                        </a:lnSpc>
                        <a:spcBef>
                          <a:spcPts val="500"/>
                        </a:spcBef>
                        <a:spcAft>
                          <a:spcPts val="0"/>
                        </a:spcAft>
                      </a:pPr>
                      <a:r>
                        <a:rPr lang="ar-SA" sz="1250" dirty="0">
                          <a:effectLst/>
                          <a:cs typeface="B Nazanin" panose="00000400000000000000" pitchFamily="2" charset="-78"/>
                        </a:rPr>
                        <a:t>-ارزیابی تغذیه.</a:t>
                      </a:r>
                      <a:endParaRPr lang="en-US" sz="1250" dirty="0">
                        <a:effectLst/>
                        <a:cs typeface="B Nazanin" panose="00000400000000000000" pitchFamily="2" charset="-78"/>
                      </a:endParaRPr>
                    </a:p>
                    <a:p>
                      <a:pPr algn="r" rtl="1">
                        <a:lnSpc>
                          <a:spcPct val="115000"/>
                        </a:lnSpc>
                        <a:spcBef>
                          <a:spcPts val="500"/>
                        </a:spcBef>
                        <a:spcAft>
                          <a:spcPts val="0"/>
                        </a:spcAft>
                      </a:pPr>
                      <a:r>
                        <a:rPr lang="ar-SA" sz="1250" dirty="0">
                          <a:effectLst/>
                          <a:cs typeface="B Nazanin" panose="00000400000000000000" pitchFamily="2" charset="-78"/>
                        </a:rPr>
                        <a:t>-مصرف مکمل هاي غذايي  و  داروها.</a:t>
                      </a:r>
                      <a:endParaRPr lang="en-US" sz="1250" dirty="0">
                        <a:effectLst/>
                        <a:cs typeface="B Nazanin" panose="00000400000000000000" pitchFamily="2" charset="-78"/>
                      </a:endParaRPr>
                    </a:p>
                    <a:p>
                      <a:pPr algn="r" rtl="1">
                        <a:lnSpc>
                          <a:spcPct val="115000"/>
                        </a:lnSpc>
                        <a:spcBef>
                          <a:spcPts val="500"/>
                        </a:spcBef>
                        <a:spcAft>
                          <a:spcPts val="0"/>
                        </a:spcAft>
                      </a:pPr>
                      <a:r>
                        <a:rPr lang="ar-SA" sz="1250" dirty="0">
                          <a:effectLst/>
                          <a:cs typeface="B Nazanin" panose="00000400000000000000" pitchFamily="2" charset="-78"/>
                        </a:rPr>
                        <a:t>-</a:t>
                      </a:r>
                      <a:r>
                        <a:rPr lang="ar-SA" sz="1250" b="1" dirty="0">
                          <a:solidFill>
                            <a:srgbClr val="FFFF00"/>
                          </a:solidFill>
                          <a:effectLst/>
                          <a:cs typeface="B Nazanin" panose="00000400000000000000" pitchFamily="2" charset="-78"/>
                        </a:rPr>
                        <a:t>علائم نیازمند مراقبت ویژه بارداری.</a:t>
                      </a:r>
                      <a:endParaRPr lang="en-US" sz="1250" b="1" dirty="0">
                        <a:solidFill>
                          <a:srgbClr val="FFFF00"/>
                        </a:solidFill>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tc>
                <a:tc>
                  <a:txBody>
                    <a:bodyPr/>
                    <a:lstStyle/>
                    <a:p>
                      <a:pPr algn="r" rtl="1">
                        <a:lnSpc>
                          <a:spcPct val="115000"/>
                        </a:lnSpc>
                        <a:spcBef>
                          <a:spcPts val="500"/>
                        </a:spcBef>
                        <a:spcAft>
                          <a:spcPts val="0"/>
                        </a:spcAft>
                      </a:pPr>
                      <a:r>
                        <a:rPr lang="ar-SA" sz="1250" dirty="0">
                          <a:effectLst/>
                          <a:cs typeface="B Nazanin" panose="00000400000000000000" pitchFamily="2" charset="-78"/>
                        </a:rPr>
                        <a:t>- تشكيل یا بررسی پرونده، آشنایی با وضعیت و شکایات مادر،</a:t>
                      </a:r>
                      <a:endParaRPr lang="en-US" sz="1250" dirty="0">
                        <a:effectLst/>
                        <a:cs typeface="B Nazanin" panose="00000400000000000000" pitchFamily="2" charset="-78"/>
                      </a:endParaRPr>
                    </a:p>
                    <a:p>
                      <a:pPr algn="r" rtl="1">
                        <a:lnSpc>
                          <a:spcPct val="115000"/>
                        </a:lnSpc>
                        <a:spcBef>
                          <a:spcPts val="500"/>
                        </a:spcBef>
                        <a:spcAft>
                          <a:spcPts val="0"/>
                        </a:spcAft>
                      </a:pPr>
                      <a:r>
                        <a:rPr lang="ar-SA" sz="1250" dirty="0">
                          <a:effectLst/>
                          <a:cs typeface="B Nazanin" panose="00000400000000000000" pitchFamily="2" charset="-78"/>
                        </a:rPr>
                        <a:t>-</a:t>
                      </a:r>
                      <a:r>
                        <a:rPr lang="ar-SA" sz="1250" b="1" dirty="0">
                          <a:solidFill>
                            <a:srgbClr val="FFFF00"/>
                          </a:solidFill>
                          <a:effectLst/>
                          <a:cs typeface="B Nazanin" panose="00000400000000000000" pitchFamily="2" charset="-78"/>
                        </a:rPr>
                        <a:t>سوال در مورد لکه بینی، ترشح عفونی، ترشح زیاد، آبریزش، درد زیر شکم.</a:t>
                      </a:r>
                      <a:endParaRPr lang="en-US" sz="1250" b="1" dirty="0">
                        <a:solidFill>
                          <a:srgbClr val="FFFF00"/>
                        </a:solidFill>
                        <a:effectLst/>
                        <a:cs typeface="B Nazanin" panose="00000400000000000000" pitchFamily="2" charset="-78"/>
                      </a:endParaRPr>
                    </a:p>
                    <a:p>
                      <a:pPr algn="r" rtl="1">
                        <a:lnSpc>
                          <a:spcPct val="115000"/>
                        </a:lnSpc>
                        <a:spcBef>
                          <a:spcPts val="500"/>
                        </a:spcBef>
                        <a:spcAft>
                          <a:spcPts val="0"/>
                        </a:spcAft>
                      </a:pPr>
                      <a:r>
                        <a:rPr lang="ar-SA" sz="1250" dirty="0">
                          <a:effectLst/>
                          <a:cs typeface="B Nazanin" panose="00000400000000000000" pitchFamily="2" charset="-78"/>
                        </a:rPr>
                        <a:t>-رفتارهای پرخطر.</a:t>
                      </a:r>
                      <a:endParaRPr lang="en-US" sz="1250" dirty="0">
                        <a:effectLst/>
                        <a:cs typeface="B Nazanin" panose="00000400000000000000" pitchFamily="2" charset="-78"/>
                      </a:endParaRPr>
                    </a:p>
                    <a:p>
                      <a:pPr algn="r" rtl="1">
                        <a:lnSpc>
                          <a:spcPct val="115000"/>
                        </a:lnSpc>
                        <a:spcBef>
                          <a:spcPts val="500"/>
                        </a:spcBef>
                        <a:spcAft>
                          <a:spcPts val="0"/>
                        </a:spcAft>
                      </a:pPr>
                      <a:r>
                        <a:rPr lang="ar-SA" sz="1250" dirty="0">
                          <a:effectLst/>
                          <a:cs typeface="B Nazanin" panose="00000400000000000000" pitchFamily="2" charset="-78"/>
                        </a:rPr>
                        <a:t>-غربالگری اولیه  مصرف دخانیات، الکل و مواد محرک و مخدر.</a:t>
                      </a:r>
                      <a:endParaRPr lang="en-US" sz="1250" dirty="0">
                        <a:effectLst/>
                        <a:cs typeface="B Nazanin" panose="00000400000000000000" pitchFamily="2" charset="-78"/>
                      </a:endParaRPr>
                    </a:p>
                    <a:p>
                      <a:pPr algn="r" rtl="1">
                        <a:lnSpc>
                          <a:spcPct val="115000"/>
                        </a:lnSpc>
                        <a:spcBef>
                          <a:spcPts val="500"/>
                        </a:spcBef>
                        <a:spcAft>
                          <a:spcPts val="0"/>
                        </a:spcAft>
                      </a:pPr>
                      <a:r>
                        <a:rPr lang="ar-SA" sz="1250" dirty="0">
                          <a:effectLst/>
                          <a:cs typeface="B Nazanin" panose="00000400000000000000" pitchFamily="2" charset="-78"/>
                        </a:rPr>
                        <a:t>- تغذيه و مصرف دارو و مکمل هاي غذايي.</a:t>
                      </a:r>
                      <a:endParaRPr lang="en-US" sz="1250" dirty="0">
                        <a:effectLst/>
                        <a:cs typeface="B Nazanin" panose="00000400000000000000" pitchFamily="2" charset="-78"/>
                      </a:endParaRPr>
                    </a:p>
                    <a:p>
                      <a:pPr algn="r" rtl="1">
                        <a:lnSpc>
                          <a:spcPct val="115000"/>
                        </a:lnSpc>
                        <a:spcBef>
                          <a:spcPts val="500"/>
                        </a:spcBef>
                        <a:spcAft>
                          <a:spcPts val="0"/>
                        </a:spcAft>
                      </a:pPr>
                      <a:r>
                        <a:rPr lang="ar-SA" sz="1250" dirty="0">
                          <a:effectLst/>
                          <a:cs typeface="B Nazanin" panose="00000400000000000000" pitchFamily="2" charset="-78"/>
                        </a:rPr>
                        <a:t>- </a:t>
                      </a:r>
                      <a:r>
                        <a:rPr lang="ar-SA" sz="1250" b="1" dirty="0">
                          <a:solidFill>
                            <a:srgbClr val="FFFF00"/>
                          </a:solidFill>
                          <a:effectLst/>
                          <a:cs typeface="B Nazanin" panose="00000400000000000000" pitchFamily="2" charset="-78"/>
                        </a:rPr>
                        <a:t>علائم نیازمند مراقبت ویژه بارداری.</a:t>
                      </a:r>
                      <a:endParaRPr lang="en-US" sz="1250" b="1" dirty="0">
                        <a:solidFill>
                          <a:srgbClr val="FFFF00"/>
                        </a:solidFill>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tc>
                <a:tc>
                  <a:txBody>
                    <a:bodyPr/>
                    <a:lstStyle/>
                    <a:p>
                      <a:pPr algn="r" rtl="1">
                        <a:lnSpc>
                          <a:spcPct val="115000"/>
                        </a:lnSpc>
                        <a:spcBef>
                          <a:spcPts val="500"/>
                        </a:spcBef>
                        <a:spcAft>
                          <a:spcPts val="0"/>
                        </a:spcAft>
                      </a:pPr>
                      <a:r>
                        <a:rPr lang="ar-SA" sz="1250" dirty="0">
                          <a:effectLst/>
                          <a:cs typeface="B Nazanin" panose="00000400000000000000" pitchFamily="2" charset="-78"/>
                        </a:rPr>
                        <a:t>-بررسی پرونده و آشنایی با وضعیت مادر.</a:t>
                      </a:r>
                      <a:endParaRPr lang="en-US" sz="1250" dirty="0">
                        <a:effectLst/>
                        <a:cs typeface="B Nazanin" panose="00000400000000000000" pitchFamily="2" charset="-78"/>
                      </a:endParaRPr>
                    </a:p>
                    <a:p>
                      <a:pPr algn="r" rtl="1">
                        <a:lnSpc>
                          <a:spcPct val="115000"/>
                        </a:lnSpc>
                        <a:spcBef>
                          <a:spcPts val="500"/>
                        </a:spcBef>
                        <a:spcAft>
                          <a:spcPts val="0"/>
                        </a:spcAft>
                      </a:pPr>
                      <a:r>
                        <a:rPr lang="ar-SA" sz="1250" dirty="0">
                          <a:effectLst/>
                          <a:cs typeface="B Nazanin" panose="00000400000000000000" pitchFamily="2" charset="-78"/>
                        </a:rPr>
                        <a:t>- </a:t>
                      </a:r>
                      <a:r>
                        <a:rPr lang="ar-SA" sz="1250" b="1" dirty="0">
                          <a:solidFill>
                            <a:srgbClr val="FFFF00"/>
                          </a:solidFill>
                          <a:effectLst/>
                          <a:cs typeface="B Nazanin" panose="00000400000000000000" pitchFamily="2" charset="-78"/>
                        </a:rPr>
                        <a:t>سوال در مورد لکه بینی، ترشح عفونی، ترشح زیاد، آبریزش، درد زیر شکم.</a:t>
                      </a:r>
                      <a:endParaRPr lang="en-US" sz="1250" b="1" dirty="0">
                        <a:solidFill>
                          <a:srgbClr val="FFFF00"/>
                        </a:solidFill>
                        <a:effectLst/>
                        <a:cs typeface="B Nazanin" panose="00000400000000000000" pitchFamily="2" charset="-78"/>
                      </a:endParaRPr>
                    </a:p>
                    <a:p>
                      <a:pPr algn="r" rtl="1">
                        <a:lnSpc>
                          <a:spcPct val="115000"/>
                        </a:lnSpc>
                        <a:spcBef>
                          <a:spcPts val="500"/>
                        </a:spcBef>
                        <a:spcAft>
                          <a:spcPts val="0"/>
                        </a:spcAft>
                      </a:pPr>
                      <a:r>
                        <a:rPr lang="ar-SA" sz="1250" dirty="0">
                          <a:effectLst/>
                          <a:cs typeface="B Nazanin" panose="00000400000000000000" pitchFamily="2" charset="-78"/>
                        </a:rPr>
                        <a:t>- </a:t>
                      </a:r>
                      <a:r>
                        <a:rPr lang="ar-SA" sz="1250" b="1" dirty="0">
                          <a:solidFill>
                            <a:srgbClr val="FFFF00"/>
                          </a:solidFill>
                          <a:effectLst/>
                          <a:cs typeface="B Nazanin" panose="00000400000000000000" pitchFamily="2" charset="-78"/>
                        </a:rPr>
                        <a:t>شكايت های شايع و علائم نیازمند مراقبت ویژه بارداری.</a:t>
                      </a:r>
                      <a:endParaRPr lang="en-US" sz="1250" b="1" dirty="0">
                        <a:solidFill>
                          <a:srgbClr val="FFFF00"/>
                        </a:solidFill>
                        <a:effectLst/>
                        <a:cs typeface="B Nazanin" panose="00000400000000000000" pitchFamily="2" charset="-78"/>
                      </a:endParaRPr>
                    </a:p>
                    <a:p>
                      <a:pPr algn="r" rtl="1">
                        <a:lnSpc>
                          <a:spcPct val="115000"/>
                        </a:lnSpc>
                        <a:spcBef>
                          <a:spcPts val="500"/>
                        </a:spcBef>
                        <a:spcAft>
                          <a:spcPts val="0"/>
                        </a:spcAft>
                      </a:pPr>
                      <a:r>
                        <a:rPr lang="ar-SA" sz="1250" dirty="0">
                          <a:effectLst/>
                          <a:cs typeface="B Nazanin" panose="00000400000000000000" pitchFamily="2" charset="-78"/>
                        </a:rPr>
                        <a:t>-غربالگری اولیه مصرف دخانیات، الکل و مواد محرک و مخدر.</a:t>
                      </a:r>
                      <a:endParaRPr lang="en-US" sz="1250" dirty="0">
                        <a:effectLst/>
                        <a:cs typeface="B Nazanin" panose="00000400000000000000" pitchFamily="2" charset="-78"/>
                      </a:endParaRPr>
                    </a:p>
                    <a:p>
                      <a:pPr algn="r" rtl="1">
                        <a:lnSpc>
                          <a:spcPct val="115000"/>
                        </a:lnSpc>
                        <a:spcBef>
                          <a:spcPts val="500"/>
                        </a:spcBef>
                        <a:spcAft>
                          <a:spcPts val="0"/>
                        </a:spcAft>
                      </a:pPr>
                      <a:r>
                        <a:rPr lang="ar-SA" sz="1250" dirty="0">
                          <a:effectLst/>
                          <a:cs typeface="B Nazanin" panose="00000400000000000000" pitchFamily="2" charset="-78"/>
                        </a:rPr>
                        <a:t>-رفتارهای پرخطر.</a:t>
                      </a:r>
                      <a:endParaRPr lang="en-US" sz="1250" dirty="0">
                        <a:effectLst/>
                        <a:cs typeface="B Nazanin" panose="00000400000000000000" pitchFamily="2" charset="-78"/>
                      </a:endParaRPr>
                    </a:p>
                    <a:p>
                      <a:pPr algn="r" rtl="1">
                        <a:lnSpc>
                          <a:spcPct val="115000"/>
                        </a:lnSpc>
                        <a:spcBef>
                          <a:spcPts val="500"/>
                        </a:spcBef>
                        <a:spcAft>
                          <a:spcPts val="0"/>
                        </a:spcAft>
                      </a:pPr>
                      <a:r>
                        <a:rPr lang="ar-SA" sz="1250" dirty="0">
                          <a:effectLst/>
                          <a:cs typeface="B Nazanin" panose="00000400000000000000" pitchFamily="2" charset="-78"/>
                        </a:rPr>
                        <a:t>- مصرف مکمل هاي غذايي و دارو.</a:t>
                      </a:r>
                      <a:endParaRPr lang="en-US" sz="1250" dirty="0">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tc>
                <a:extLst>
                  <a:ext uri="{0D108BD9-81ED-4DB2-BD59-A6C34878D82A}">
                    <a16:rowId xmlns:a16="http://schemas.microsoft.com/office/drawing/2014/main" val="3269449320"/>
                  </a:ext>
                </a:extLst>
              </a:tr>
              <a:tr h="1320352">
                <a:tc>
                  <a:txBody>
                    <a:bodyPr/>
                    <a:lstStyle/>
                    <a:p>
                      <a:pPr algn="ctr" rtl="1">
                        <a:lnSpc>
                          <a:spcPct val="115000"/>
                        </a:lnSpc>
                        <a:spcBef>
                          <a:spcPts val="500"/>
                        </a:spcBef>
                        <a:spcAft>
                          <a:spcPts val="0"/>
                        </a:spcAft>
                      </a:pPr>
                      <a:r>
                        <a:rPr lang="ar-SA" sz="1250">
                          <a:effectLst/>
                          <a:cs typeface="B Nazanin" panose="00000400000000000000" pitchFamily="2" charset="-78"/>
                        </a:rPr>
                        <a:t>معاينه باليني</a:t>
                      </a:r>
                      <a:endParaRPr lang="en-US" sz="1250">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nchor="ctr"/>
                </a:tc>
                <a:tc>
                  <a:txBody>
                    <a:bodyPr/>
                    <a:lstStyle/>
                    <a:p>
                      <a:pPr algn="r" rtl="1">
                        <a:lnSpc>
                          <a:spcPct val="115000"/>
                        </a:lnSpc>
                        <a:spcBef>
                          <a:spcPts val="500"/>
                        </a:spcBef>
                        <a:spcAft>
                          <a:spcPts val="0"/>
                        </a:spcAft>
                      </a:pPr>
                      <a:r>
                        <a:rPr lang="ar-SA" sz="1250">
                          <a:effectLst/>
                          <a:cs typeface="B Nazanin" panose="00000400000000000000" pitchFamily="2" charset="-78"/>
                        </a:rPr>
                        <a:t>-علائم حياتي.</a:t>
                      </a:r>
                      <a:endParaRPr lang="en-US" sz="1250">
                        <a:effectLst/>
                        <a:cs typeface="B Nazanin" panose="00000400000000000000" pitchFamily="2" charset="-78"/>
                      </a:endParaRPr>
                    </a:p>
                    <a:p>
                      <a:pPr algn="r" rtl="1">
                        <a:lnSpc>
                          <a:spcPct val="115000"/>
                        </a:lnSpc>
                        <a:spcBef>
                          <a:spcPts val="500"/>
                        </a:spcBef>
                        <a:spcAft>
                          <a:spcPts val="0"/>
                        </a:spcAft>
                      </a:pPr>
                      <a:r>
                        <a:rPr lang="ar-SA" sz="1250">
                          <a:effectLst/>
                          <a:cs typeface="B Nazanin" panose="00000400000000000000" pitchFamily="2" charset="-78"/>
                        </a:rPr>
                        <a:t>-معاينه فيزيكي (چشم، دهان و دندان، تیروئید، قلب، ریه، پوست، پستان، اندام-واریس).</a:t>
                      </a:r>
                      <a:endParaRPr lang="en-US" sz="1250">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tc>
                <a:tc>
                  <a:txBody>
                    <a:bodyPr/>
                    <a:lstStyle/>
                    <a:p>
                      <a:pPr algn="r" rtl="1">
                        <a:lnSpc>
                          <a:spcPct val="115000"/>
                        </a:lnSpc>
                        <a:spcBef>
                          <a:spcPts val="500"/>
                        </a:spcBef>
                        <a:spcAft>
                          <a:spcPts val="0"/>
                        </a:spcAft>
                      </a:pPr>
                      <a:r>
                        <a:rPr lang="ar-SA" sz="1250" dirty="0">
                          <a:effectLst/>
                          <a:cs typeface="B Nazanin" panose="00000400000000000000" pitchFamily="2" charset="-78"/>
                        </a:rPr>
                        <a:t>- اندازه گيري قد و وزن و تعيين نمايه توده بدني.</a:t>
                      </a:r>
                      <a:endParaRPr lang="en-US" sz="1250" dirty="0">
                        <a:effectLst/>
                        <a:cs typeface="B Nazanin" panose="00000400000000000000" pitchFamily="2" charset="-78"/>
                      </a:endParaRPr>
                    </a:p>
                    <a:p>
                      <a:pPr algn="r" rtl="1">
                        <a:lnSpc>
                          <a:spcPct val="115000"/>
                        </a:lnSpc>
                        <a:spcBef>
                          <a:spcPts val="500"/>
                        </a:spcBef>
                        <a:spcAft>
                          <a:spcPts val="0"/>
                        </a:spcAft>
                      </a:pPr>
                      <a:r>
                        <a:rPr lang="ar-SA" sz="1250" dirty="0">
                          <a:effectLst/>
                          <a:cs typeface="B Nazanin" panose="00000400000000000000" pitchFamily="2" charset="-78"/>
                        </a:rPr>
                        <a:t>- علائم حياتي.</a:t>
                      </a:r>
                      <a:endParaRPr lang="en-US" sz="1250" dirty="0">
                        <a:effectLst/>
                        <a:cs typeface="B Nazanin" panose="00000400000000000000" pitchFamily="2" charset="-78"/>
                      </a:endParaRPr>
                    </a:p>
                    <a:p>
                      <a:pPr algn="r" rtl="1">
                        <a:lnSpc>
                          <a:spcPct val="115000"/>
                        </a:lnSpc>
                        <a:spcBef>
                          <a:spcPts val="500"/>
                        </a:spcBef>
                        <a:spcAft>
                          <a:spcPts val="0"/>
                        </a:spcAft>
                      </a:pPr>
                      <a:r>
                        <a:rPr lang="ar-SA" sz="1250" dirty="0">
                          <a:effectLst/>
                          <a:cs typeface="B Nazanin" panose="00000400000000000000" pitchFamily="2" charset="-78"/>
                        </a:rPr>
                        <a:t>- معاينه فيزيكي (چشم، پوست، </a:t>
                      </a:r>
                      <a:r>
                        <a:rPr lang="ar-SA" sz="1250" b="1" dirty="0">
                          <a:solidFill>
                            <a:srgbClr val="FFFF00"/>
                          </a:solidFill>
                          <a:effectLst/>
                          <a:cs typeface="B Nazanin" panose="00000400000000000000" pitchFamily="2" charset="-78"/>
                        </a:rPr>
                        <a:t>اندام-واریس</a:t>
                      </a:r>
                      <a:r>
                        <a:rPr lang="ar-SA" sz="1250" dirty="0">
                          <a:effectLst/>
                          <a:cs typeface="B Nazanin" panose="00000400000000000000" pitchFamily="2" charset="-78"/>
                        </a:rPr>
                        <a:t>، دهان و دندان).</a:t>
                      </a:r>
                      <a:endParaRPr lang="en-US" sz="1250" dirty="0">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tc>
                <a:tc>
                  <a:txBody>
                    <a:bodyPr/>
                    <a:lstStyle/>
                    <a:p>
                      <a:pPr algn="r" rtl="1">
                        <a:lnSpc>
                          <a:spcPct val="115000"/>
                        </a:lnSpc>
                        <a:spcBef>
                          <a:spcPts val="500"/>
                        </a:spcBef>
                        <a:spcAft>
                          <a:spcPts val="0"/>
                        </a:spcAft>
                      </a:pPr>
                      <a:r>
                        <a:rPr lang="ar-SA" sz="1250" dirty="0">
                          <a:effectLst/>
                          <a:cs typeface="B Nazanin" panose="00000400000000000000" pitchFamily="2" charset="-78"/>
                        </a:rPr>
                        <a:t>- اندازه گيري وزن، علائم حياتي.</a:t>
                      </a:r>
                      <a:endParaRPr lang="en-US" sz="1250" dirty="0">
                        <a:effectLst/>
                        <a:cs typeface="B Nazanin" panose="00000400000000000000" pitchFamily="2" charset="-78"/>
                      </a:endParaRPr>
                    </a:p>
                    <a:p>
                      <a:pPr algn="r" rtl="1">
                        <a:lnSpc>
                          <a:spcPct val="115000"/>
                        </a:lnSpc>
                        <a:spcBef>
                          <a:spcPts val="500"/>
                        </a:spcBef>
                        <a:spcAft>
                          <a:spcPts val="0"/>
                        </a:spcAft>
                      </a:pPr>
                      <a:r>
                        <a:rPr lang="ar-SA" sz="1250" dirty="0">
                          <a:effectLst/>
                          <a:cs typeface="B Nazanin" panose="00000400000000000000" pitchFamily="2" charset="-78"/>
                        </a:rPr>
                        <a:t>- معاينه فيزيكي (چشم، پوست، </a:t>
                      </a:r>
                      <a:r>
                        <a:rPr lang="ar-SA" sz="1250" b="1" dirty="0">
                          <a:solidFill>
                            <a:srgbClr val="FFFF00"/>
                          </a:solidFill>
                          <a:effectLst/>
                          <a:cs typeface="B Nazanin" panose="00000400000000000000" pitchFamily="2" charset="-78"/>
                        </a:rPr>
                        <a:t>اندام-واریس</a:t>
                      </a:r>
                      <a:r>
                        <a:rPr lang="ar-SA" sz="1250" dirty="0">
                          <a:effectLst/>
                          <a:cs typeface="B Nazanin" panose="00000400000000000000" pitchFamily="2" charset="-78"/>
                        </a:rPr>
                        <a:t>، دهان و دندان).</a:t>
                      </a:r>
                      <a:endParaRPr lang="en-US" sz="1250" dirty="0">
                        <a:effectLst/>
                        <a:cs typeface="B Nazanin" panose="00000400000000000000" pitchFamily="2" charset="-78"/>
                      </a:endParaRPr>
                    </a:p>
                    <a:p>
                      <a:pPr algn="r" rtl="1">
                        <a:lnSpc>
                          <a:spcPct val="115000"/>
                        </a:lnSpc>
                        <a:spcBef>
                          <a:spcPts val="500"/>
                        </a:spcBef>
                        <a:spcAft>
                          <a:spcPts val="0"/>
                        </a:spcAft>
                      </a:pPr>
                      <a:r>
                        <a:rPr lang="ar-SA" sz="1250" dirty="0">
                          <a:effectLst/>
                          <a:cs typeface="B Nazanin" panose="00000400000000000000" pitchFamily="2" charset="-78"/>
                        </a:rPr>
                        <a:t>-  صداي قلب جنين.</a:t>
                      </a:r>
                      <a:endParaRPr lang="en-US" sz="1250" dirty="0">
                        <a:effectLst/>
                        <a:cs typeface="B Nazanin" panose="00000400000000000000" pitchFamily="2" charset="-78"/>
                      </a:endParaRPr>
                    </a:p>
                    <a:p>
                      <a:pPr algn="r" rtl="1">
                        <a:lnSpc>
                          <a:spcPct val="115000"/>
                        </a:lnSpc>
                        <a:spcBef>
                          <a:spcPts val="500"/>
                        </a:spcBef>
                        <a:spcAft>
                          <a:spcPts val="0"/>
                        </a:spcAft>
                      </a:pPr>
                      <a:r>
                        <a:rPr lang="ar-SA" sz="1250" dirty="0">
                          <a:effectLst/>
                          <a:cs typeface="B Nazanin" panose="00000400000000000000" pitchFamily="2" charset="-78"/>
                        </a:rPr>
                        <a:t>- ارتفاع رحم.</a:t>
                      </a:r>
                      <a:endParaRPr lang="en-US" sz="1250" dirty="0">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tc>
                <a:extLst>
                  <a:ext uri="{0D108BD9-81ED-4DB2-BD59-A6C34878D82A}">
                    <a16:rowId xmlns:a16="http://schemas.microsoft.com/office/drawing/2014/main" val="402042991"/>
                  </a:ext>
                </a:extLst>
              </a:tr>
              <a:tr h="2214628">
                <a:tc>
                  <a:txBody>
                    <a:bodyPr/>
                    <a:lstStyle/>
                    <a:p>
                      <a:pPr algn="ctr" rtl="1">
                        <a:lnSpc>
                          <a:spcPct val="115000"/>
                        </a:lnSpc>
                        <a:spcBef>
                          <a:spcPts val="500"/>
                        </a:spcBef>
                        <a:spcAft>
                          <a:spcPts val="0"/>
                        </a:spcAft>
                      </a:pPr>
                      <a:r>
                        <a:rPr lang="ar-SA" sz="1250">
                          <a:effectLst/>
                          <a:cs typeface="B Nazanin" panose="00000400000000000000" pitchFamily="2" charset="-78"/>
                        </a:rPr>
                        <a:t>آزمايش‌ها يا بررسي تكميلي</a:t>
                      </a:r>
                      <a:endParaRPr lang="en-US" sz="1250">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nchor="ctr"/>
                </a:tc>
                <a:tc>
                  <a:txBody>
                    <a:bodyPr/>
                    <a:lstStyle/>
                    <a:p>
                      <a:pPr algn="just" rtl="1">
                        <a:lnSpc>
                          <a:spcPct val="115000"/>
                        </a:lnSpc>
                        <a:spcBef>
                          <a:spcPts val="500"/>
                        </a:spcBef>
                        <a:spcAft>
                          <a:spcPts val="0"/>
                        </a:spcAft>
                      </a:pPr>
                      <a:r>
                        <a:rPr lang="ar-SA" sz="1250" dirty="0">
                          <a:effectLst/>
                          <a:cs typeface="B Nazanin" panose="00000400000000000000" pitchFamily="2" charset="-78"/>
                        </a:rPr>
                        <a:t>-</a:t>
                      </a:r>
                      <a:r>
                        <a:rPr lang="ar-SA" sz="1250" b="1" dirty="0">
                          <a:solidFill>
                            <a:srgbClr val="FFFF00"/>
                          </a:solidFill>
                          <a:effectLst/>
                          <a:cs typeface="B Nazanin" panose="00000400000000000000" pitchFamily="2" charset="-78"/>
                        </a:rPr>
                        <a:t>آزمایش</a:t>
                      </a:r>
                      <a:r>
                        <a:rPr lang="en-US" sz="1250" b="1" dirty="0" err="1">
                          <a:solidFill>
                            <a:srgbClr val="FFFF00"/>
                          </a:solidFill>
                          <a:effectLst/>
                          <a:cs typeface="B Nazanin" panose="00000400000000000000" pitchFamily="2" charset="-78"/>
                        </a:rPr>
                        <a:t>hCG</a:t>
                      </a:r>
                      <a:r>
                        <a:rPr lang="ar-SA" sz="1250" b="1" dirty="0">
                          <a:solidFill>
                            <a:srgbClr val="FFFF00"/>
                          </a:solidFill>
                          <a:effectLst/>
                          <a:cs typeface="B Nazanin" panose="00000400000000000000" pitchFamily="2" charset="-78"/>
                        </a:rPr>
                        <a:t>-</a:t>
                      </a:r>
                      <a:r>
                        <a:rPr lang="en-US" sz="1250" b="1" dirty="0">
                          <a:solidFill>
                            <a:srgbClr val="FFFF00"/>
                          </a:solidFill>
                          <a:effectLst/>
                          <a:cs typeface="B Nazanin" panose="00000400000000000000" pitchFamily="2" charset="-78"/>
                        </a:rPr>
                        <a:t>β</a:t>
                      </a:r>
                      <a:r>
                        <a:rPr lang="ar-SA" sz="1250" b="1" dirty="0">
                          <a:solidFill>
                            <a:srgbClr val="FFFF00"/>
                          </a:solidFill>
                          <a:effectLst/>
                          <a:cs typeface="B Nazanin" panose="00000400000000000000" pitchFamily="2" charset="-78"/>
                        </a:rPr>
                        <a:t> </a:t>
                      </a:r>
                      <a:r>
                        <a:rPr lang="ar-SA" sz="1250" dirty="0">
                          <a:effectLst/>
                          <a:cs typeface="B Nazanin" panose="00000400000000000000" pitchFamily="2" charset="-78"/>
                        </a:rPr>
                        <a:t>. در صورت وجود نتیجه سونوگرافی مبنی بر بارداری طبیعی شامل دیدن کیسه (ساک) بارداری، بارداری داخل رحم و عدم وجود مول، نیاز به آزمایش</a:t>
                      </a:r>
                      <a:r>
                        <a:rPr lang="en-US" sz="1250" dirty="0" err="1">
                          <a:effectLst/>
                          <a:cs typeface="B Nazanin" panose="00000400000000000000" pitchFamily="2" charset="-78"/>
                        </a:rPr>
                        <a:t>hCG</a:t>
                      </a:r>
                      <a:r>
                        <a:rPr lang="ar-SA" sz="1250" dirty="0">
                          <a:effectLst/>
                          <a:cs typeface="B Nazanin" panose="00000400000000000000" pitchFamily="2" charset="-78"/>
                        </a:rPr>
                        <a:t>-</a:t>
                      </a:r>
                      <a:r>
                        <a:rPr lang="en-US" sz="1250" dirty="0">
                          <a:effectLst/>
                          <a:cs typeface="B Nazanin" panose="00000400000000000000" pitchFamily="2" charset="-78"/>
                        </a:rPr>
                        <a:t>β</a:t>
                      </a:r>
                      <a:r>
                        <a:rPr lang="ar-SA" sz="1250" dirty="0">
                          <a:effectLst/>
                          <a:cs typeface="B Nazanin" panose="00000400000000000000" pitchFamily="2" charset="-78"/>
                        </a:rPr>
                        <a:t> در این مراقبت </a:t>
                      </a:r>
                      <a:r>
                        <a:rPr lang="ar-SA" sz="1250" dirty="0" smtClean="0">
                          <a:effectLst/>
                          <a:cs typeface="B Nazanin" panose="00000400000000000000" pitchFamily="2" charset="-78"/>
                        </a:rPr>
                        <a:t>نمی‌باشد</a:t>
                      </a:r>
                      <a:r>
                        <a:rPr lang="fa-IR" sz="1250" dirty="0" smtClean="0">
                          <a:effectLst/>
                          <a:cs typeface="B Nazanin" panose="00000400000000000000" pitchFamily="2" charset="-78"/>
                        </a:rPr>
                        <a:t>.</a:t>
                      </a:r>
                      <a:endParaRPr lang="en-US" sz="1250" dirty="0">
                        <a:effectLst/>
                        <a:cs typeface="B Nazanin" panose="00000400000000000000" pitchFamily="2" charset="-78"/>
                      </a:endParaRPr>
                    </a:p>
                    <a:p>
                      <a:pPr algn="just" rtl="1">
                        <a:lnSpc>
                          <a:spcPct val="115000"/>
                        </a:lnSpc>
                        <a:spcBef>
                          <a:spcPts val="500"/>
                        </a:spcBef>
                        <a:spcAft>
                          <a:spcPts val="0"/>
                        </a:spcAft>
                      </a:pPr>
                      <a:r>
                        <a:rPr lang="ar-SA" sz="1250" dirty="0">
                          <a:effectLst/>
                          <a:cs typeface="B Nazanin" panose="00000400000000000000" pitchFamily="2" charset="-78"/>
                        </a:rPr>
                        <a:t>-</a:t>
                      </a:r>
                      <a:r>
                        <a:rPr lang="ar-SA" sz="1250" b="1" dirty="0">
                          <a:solidFill>
                            <a:srgbClr val="FFFF00"/>
                          </a:solidFill>
                          <a:effectLst/>
                          <a:cs typeface="B Nazanin" panose="00000400000000000000" pitchFamily="2" charset="-78"/>
                        </a:rPr>
                        <a:t>آزمایش  </a:t>
                      </a:r>
                      <a:r>
                        <a:rPr lang="en-US" sz="1250" b="1" dirty="0">
                          <a:solidFill>
                            <a:srgbClr val="FFFF00"/>
                          </a:solidFill>
                          <a:effectLst/>
                          <a:cs typeface="B Nazanin" panose="00000400000000000000" pitchFamily="2" charset="-78"/>
                        </a:rPr>
                        <a:t>GCT</a:t>
                      </a:r>
                      <a:r>
                        <a:rPr lang="ar-SA" sz="1250" dirty="0">
                          <a:effectLst/>
                          <a:cs typeface="B Nazanin" panose="00000400000000000000" pitchFamily="2" charset="-78"/>
                        </a:rPr>
                        <a:t> جهت افراد در معرض ابتلا به دیابت.</a:t>
                      </a:r>
                      <a:endParaRPr lang="en-US" sz="1250" dirty="0">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tc>
                <a:tc>
                  <a:txBody>
                    <a:bodyPr/>
                    <a:lstStyle/>
                    <a:p>
                      <a:pPr algn="just" rtl="1">
                        <a:lnSpc>
                          <a:spcPct val="115000"/>
                        </a:lnSpc>
                        <a:spcBef>
                          <a:spcPts val="500"/>
                        </a:spcBef>
                        <a:spcAft>
                          <a:spcPts val="0"/>
                        </a:spcAft>
                      </a:pPr>
                      <a:r>
                        <a:rPr lang="en-US" sz="1250" dirty="0">
                          <a:effectLst/>
                          <a:cs typeface="B Nazanin" panose="00000400000000000000" pitchFamily="2" charset="-78"/>
                        </a:rPr>
                        <a:t>CBC, BG, Rh, FBS, U/A, U/C,BUN, </a:t>
                      </a:r>
                      <a:r>
                        <a:rPr lang="en-US" sz="1250" dirty="0" err="1">
                          <a:effectLst/>
                          <a:cs typeface="B Nazanin" panose="00000400000000000000" pitchFamily="2" charset="-78"/>
                        </a:rPr>
                        <a:t>Crea</a:t>
                      </a:r>
                      <a:r>
                        <a:rPr lang="en-US" sz="1250" dirty="0">
                          <a:effectLst/>
                          <a:cs typeface="B Nazanin" panose="00000400000000000000" pitchFamily="2" charset="-78"/>
                        </a:rPr>
                        <a:t>, </a:t>
                      </a:r>
                    </a:p>
                    <a:p>
                      <a:pPr algn="just" rtl="1">
                        <a:lnSpc>
                          <a:spcPct val="115000"/>
                        </a:lnSpc>
                        <a:spcBef>
                          <a:spcPts val="500"/>
                        </a:spcBef>
                        <a:spcAft>
                          <a:spcPts val="0"/>
                        </a:spcAft>
                      </a:pPr>
                      <a:r>
                        <a:rPr lang="en-US" sz="1250" dirty="0" err="1">
                          <a:effectLst/>
                          <a:cs typeface="B Nazanin" panose="00000400000000000000" pitchFamily="2" charset="-78"/>
                        </a:rPr>
                        <a:t>HBsAg</a:t>
                      </a:r>
                      <a:r>
                        <a:rPr lang="en-US" sz="1250" dirty="0">
                          <a:effectLst/>
                          <a:cs typeface="B Nazanin" panose="00000400000000000000" pitchFamily="2" charset="-78"/>
                        </a:rPr>
                        <a:t> HIV,</a:t>
                      </a:r>
                      <a:r>
                        <a:rPr lang="ar-SA" sz="1250" dirty="0">
                          <a:effectLst/>
                          <a:cs typeface="B Nazanin" panose="00000400000000000000" pitchFamily="2" charset="-78"/>
                        </a:rPr>
                        <a:t>* </a:t>
                      </a:r>
                      <a:r>
                        <a:rPr lang="en-US" sz="1250" dirty="0">
                          <a:effectLst/>
                          <a:cs typeface="B Nazanin" panose="00000400000000000000" pitchFamily="2" charset="-78"/>
                        </a:rPr>
                        <a:t>VDRL</a:t>
                      </a:r>
                      <a:r>
                        <a:rPr lang="ar-SA" sz="1250" dirty="0">
                          <a:effectLst/>
                          <a:cs typeface="B Nazanin" panose="00000400000000000000" pitchFamily="2" charset="-78"/>
                        </a:rPr>
                        <a:t> ، نوبت اول كومبس غير مستقيم (در مادر </a:t>
                      </a:r>
                      <a:r>
                        <a:rPr lang="en-US" sz="1250" dirty="0">
                          <a:effectLst/>
                          <a:cs typeface="B Nazanin" panose="00000400000000000000" pitchFamily="2" charset="-78"/>
                        </a:rPr>
                        <a:t>Rh</a:t>
                      </a:r>
                      <a:r>
                        <a:rPr lang="ar-SA" sz="1250" dirty="0">
                          <a:effectLst/>
                          <a:cs typeface="B Nazanin" panose="00000400000000000000" pitchFamily="2" charset="-78"/>
                        </a:rPr>
                        <a:t> منفي پس از اطلاع از مثبت بودن </a:t>
                      </a:r>
                      <a:r>
                        <a:rPr lang="en-US" sz="1250" dirty="0">
                          <a:effectLst/>
                          <a:cs typeface="B Nazanin" panose="00000400000000000000" pitchFamily="2" charset="-78"/>
                        </a:rPr>
                        <a:t>Rh</a:t>
                      </a:r>
                      <a:r>
                        <a:rPr lang="ar-SA" sz="1250" dirty="0">
                          <a:effectLst/>
                          <a:cs typeface="B Nazanin" panose="00000400000000000000" pitchFamily="2" charset="-78"/>
                        </a:rPr>
                        <a:t> همسر)،  </a:t>
                      </a:r>
                      <a:r>
                        <a:rPr lang="en-US" sz="1250" b="1" dirty="0">
                          <a:solidFill>
                            <a:srgbClr val="FFFF00"/>
                          </a:solidFill>
                          <a:effectLst/>
                          <a:cs typeface="B Nazanin" panose="00000400000000000000" pitchFamily="2" charset="-78"/>
                        </a:rPr>
                        <a:t>TSH </a:t>
                      </a:r>
                      <a:r>
                        <a:rPr lang="ar-SA" sz="1250" b="1" dirty="0">
                          <a:solidFill>
                            <a:srgbClr val="FFFF00"/>
                          </a:solidFill>
                          <a:effectLst/>
                          <a:cs typeface="B Nazanin" panose="00000400000000000000" pitchFamily="2" charset="-78"/>
                        </a:rPr>
                        <a:t>(حتی در صورت انجام در پیش از بارداری)</a:t>
                      </a:r>
                      <a:endParaRPr lang="en-US" sz="1250" b="1" dirty="0">
                        <a:solidFill>
                          <a:srgbClr val="FFFF00"/>
                        </a:solidFill>
                        <a:effectLst/>
                        <a:cs typeface="B Nazanin" panose="00000400000000000000" pitchFamily="2" charset="-78"/>
                      </a:endParaRPr>
                    </a:p>
                    <a:p>
                      <a:pPr algn="just" rtl="1">
                        <a:lnSpc>
                          <a:spcPct val="115000"/>
                        </a:lnSpc>
                        <a:spcBef>
                          <a:spcPts val="500"/>
                        </a:spcBef>
                        <a:spcAft>
                          <a:spcPts val="0"/>
                        </a:spcAft>
                      </a:pPr>
                      <a:r>
                        <a:rPr lang="ar-SA" sz="1250" dirty="0">
                          <a:effectLst/>
                          <a:cs typeface="B Nazanin" panose="00000400000000000000" pitchFamily="2" charset="-78"/>
                        </a:rPr>
                        <a:t>-سونوگرافی</a:t>
                      </a:r>
                      <a:endParaRPr lang="en-US" sz="1250" dirty="0">
                        <a:effectLst/>
                        <a:cs typeface="B Nazanin" panose="00000400000000000000" pitchFamily="2" charset="-78"/>
                      </a:endParaRPr>
                    </a:p>
                    <a:p>
                      <a:pPr algn="just" rtl="1">
                        <a:lnSpc>
                          <a:spcPct val="115000"/>
                        </a:lnSpc>
                        <a:spcBef>
                          <a:spcPts val="500"/>
                        </a:spcBef>
                        <a:spcAft>
                          <a:spcPts val="0"/>
                        </a:spcAft>
                      </a:pPr>
                      <a:r>
                        <a:rPr lang="ar-SA" sz="1250" dirty="0">
                          <a:effectLst/>
                          <a:cs typeface="B Nazanin" panose="00000400000000000000" pitchFamily="2" charset="-78"/>
                        </a:rPr>
                        <a:t>-</a:t>
                      </a:r>
                      <a:r>
                        <a:rPr lang="ar-SA" sz="1250" b="1" dirty="0">
                          <a:solidFill>
                            <a:srgbClr val="FFFF00"/>
                          </a:solidFill>
                          <a:effectLst/>
                          <a:cs typeface="B Nazanin" panose="00000400000000000000" pitchFamily="2" charset="-78"/>
                        </a:rPr>
                        <a:t>برای افراد در معرض ابتلا به دیابت در صورتیکه در مراقبت اول آزمایش </a:t>
                      </a:r>
                      <a:r>
                        <a:rPr lang="en-US" sz="1250" b="1" dirty="0">
                          <a:solidFill>
                            <a:srgbClr val="FFFF00"/>
                          </a:solidFill>
                          <a:effectLst/>
                          <a:cs typeface="B Nazanin" panose="00000400000000000000" pitchFamily="2" charset="-78"/>
                        </a:rPr>
                        <a:t>GCT </a:t>
                      </a:r>
                      <a:r>
                        <a:rPr lang="ar-SA" sz="1250" b="1" dirty="0">
                          <a:solidFill>
                            <a:srgbClr val="FFFF00"/>
                          </a:solidFill>
                          <a:effectLst/>
                          <a:cs typeface="B Nazanin" panose="00000400000000000000" pitchFamily="2" charset="-78"/>
                        </a:rPr>
                        <a:t> انجام نشده است، در این مراقبت انجام شود.</a:t>
                      </a:r>
                      <a:endParaRPr lang="en-US" sz="1250" b="1" dirty="0">
                        <a:solidFill>
                          <a:srgbClr val="FFFF00"/>
                        </a:solidFill>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tc>
                <a:tc>
                  <a:txBody>
                    <a:bodyPr/>
                    <a:lstStyle/>
                    <a:p>
                      <a:pPr algn="r" rtl="1">
                        <a:lnSpc>
                          <a:spcPct val="115000"/>
                        </a:lnSpc>
                        <a:spcBef>
                          <a:spcPts val="500"/>
                        </a:spcBef>
                        <a:spcAft>
                          <a:spcPts val="0"/>
                        </a:spcAft>
                      </a:pPr>
                      <a:r>
                        <a:rPr lang="ar-SA" sz="1250" dirty="0">
                          <a:effectLst/>
                          <a:cs typeface="B Nazanin" panose="00000400000000000000" pitchFamily="2" charset="-78"/>
                        </a:rPr>
                        <a:t>-سونوگرافی در هفته 16 تا 18 بارداری.</a:t>
                      </a:r>
                      <a:endParaRPr lang="en-US" sz="1250" dirty="0">
                        <a:effectLst/>
                        <a:cs typeface="B Nazanin" panose="00000400000000000000" pitchFamily="2" charset="-78"/>
                      </a:endParaRPr>
                    </a:p>
                    <a:p>
                      <a:pPr algn="r" rtl="1">
                        <a:lnSpc>
                          <a:spcPct val="115000"/>
                        </a:lnSpc>
                        <a:spcBef>
                          <a:spcPts val="500"/>
                        </a:spcBef>
                        <a:spcAft>
                          <a:spcPts val="0"/>
                        </a:spcAft>
                      </a:pPr>
                      <a:r>
                        <a:rPr lang="ar-SA" sz="1250" dirty="0">
                          <a:effectLst/>
                          <a:cs typeface="B Nazanin" panose="00000400000000000000" pitchFamily="2" charset="-78"/>
                        </a:rPr>
                        <a:t> </a:t>
                      </a:r>
                      <a:endParaRPr lang="en-US" sz="1250" dirty="0">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tc>
                <a:extLst>
                  <a:ext uri="{0D108BD9-81ED-4DB2-BD59-A6C34878D82A}">
                    <a16:rowId xmlns:a16="http://schemas.microsoft.com/office/drawing/2014/main" val="2652395149"/>
                  </a:ext>
                </a:extLst>
              </a:tr>
            </a:tbl>
          </a:graphicData>
        </a:graphic>
      </p:graphicFrame>
      <p:cxnSp>
        <p:nvCxnSpPr>
          <p:cNvPr id="4" name="AutoShape 816"/>
          <p:cNvCxnSpPr>
            <a:cxnSpLocks noChangeShapeType="1"/>
          </p:cNvCxnSpPr>
          <p:nvPr/>
        </p:nvCxnSpPr>
        <p:spPr bwMode="auto">
          <a:xfrm flipH="1">
            <a:off x="14701837" y="3008313"/>
            <a:ext cx="892175" cy="58896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Rectangle 3"/>
          <p:cNvSpPr>
            <a:spLocks noChangeArrowheads="1"/>
          </p:cNvSpPr>
          <p:nvPr/>
        </p:nvSpPr>
        <p:spPr bwMode="auto">
          <a:xfrm>
            <a:off x="2590800" y="1981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1" y="4380543"/>
            <a:ext cx="9144001" cy="25050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sz="1600" b="1" dirty="0" smtClean="0">
                <a:solidFill>
                  <a:srgbClr val="C00000"/>
                </a:solidFill>
                <a:cs typeface="B Nazanin" panose="00000400000000000000" pitchFamily="2" charset="-78"/>
              </a:rPr>
              <a:t>افراد در معرض خطر دیابت: </a:t>
            </a:r>
          </a:p>
          <a:p>
            <a:pPr algn="ctr" rtl="1"/>
            <a:r>
              <a:rPr lang="ar-SA" sz="1400" b="1" dirty="0">
                <a:cs typeface="B Nazanin" panose="00000400000000000000" pitchFamily="2" charset="-78"/>
              </a:rPr>
              <a:t>شاخص توده بدنی بیش‌تر از 30 قبل از بارداری، سابقه دیابت در اقوام درجه یک، سابقه دیابت در بارداری قبلی، افراد مبتلا به سندرم تخمدان پلی کیستیک </a:t>
            </a:r>
            <a:r>
              <a:rPr lang="en-US" sz="1400" b="1" dirty="0">
                <a:cs typeface="B Nazanin" panose="00000400000000000000" pitchFamily="2" charset="-78"/>
              </a:rPr>
              <a:t>(PCO)</a:t>
            </a:r>
            <a:r>
              <a:rPr lang="ar-SA" sz="1400" b="1" dirty="0">
                <a:cs typeface="B Nazanin" panose="00000400000000000000" pitchFamily="2" charset="-78"/>
              </a:rPr>
              <a:t>، سابقه قبلی ماکروزومی (نوزاد با وزن بیش از 4.500 گرم در بدو تولد یا بالای صدک 90)، سابقه مرده زایی، سقط، سابقه بیماری طبی مرتبط با دیابت و مصرف </a:t>
            </a:r>
            <a:r>
              <a:rPr lang="ar-SA" sz="1400" b="1" dirty="0" smtClean="0">
                <a:cs typeface="B Nazanin" panose="00000400000000000000" pitchFamily="2" charset="-78"/>
              </a:rPr>
              <a:t>کورتیکواستروئیدها</a:t>
            </a:r>
            <a:endParaRPr lang="fa-IR" sz="1400" b="1" dirty="0" smtClean="0">
              <a:cs typeface="B Nazanin" panose="00000400000000000000" pitchFamily="2" charset="-78"/>
            </a:endParaRPr>
          </a:p>
          <a:p>
            <a:pPr algn="ctr" rtl="1"/>
            <a:endParaRPr lang="fa-IR" sz="1400" b="1" dirty="0" smtClean="0">
              <a:cs typeface="B Nazanin" panose="00000400000000000000" pitchFamily="2" charset="-78"/>
            </a:endParaRPr>
          </a:p>
          <a:p>
            <a:pPr algn="ctr" rtl="1"/>
            <a:r>
              <a:rPr lang="fa-IR" sz="1400" b="1" dirty="0">
                <a:solidFill>
                  <a:srgbClr val="C00000"/>
                </a:solidFill>
                <a:cs typeface="B Nazanin" panose="00000400000000000000" pitchFamily="2" charset="-78"/>
              </a:rPr>
              <a:t>نکته 1:</a:t>
            </a:r>
            <a:r>
              <a:rPr lang="fa-IR" sz="1400" dirty="0">
                <a:solidFill>
                  <a:srgbClr val="C00000"/>
                </a:solidFill>
                <a:cs typeface="B Nazanin" panose="00000400000000000000" pitchFamily="2" charset="-78"/>
              </a:rPr>
              <a:t> در </a:t>
            </a:r>
            <a:r>
              <a:rPr lang="fa-IR" sz="1400" dirty="0" err="1">
                <a:solidFill>
                  <a:srgbClr val="C00000"/>
                </a:solidFill>
                <a:cs typeface="B Nazanin" panose="00000400000000000000" pitchFamily="2" charset="-78"/>
              </a:rPr>
              <a:t>صورتی‌که</a:t>
            </a:r>
            <a:r>
              <a:rPr lang="fa-IR" sz="1400" dirty="0">
                <a:solidFill>
                  <a:srgbClr val="C00000"/>
                </a:solidFill>
                <a:cs typeface="B Nazanin" panose="00000400000000000000" pitchFamily="2" charset="-78"/>
              </a:rPr>
              <a:t> </a:t>
            </a:r>
            <a:r>
              <a:rPr lang="en-US" sz="1400" dirty="0">
                <a:solidFill>
                  <a:srgbClr val="C00000"/>
                </a:solidFill>
                <a:cs typeface="B Nazanin" panose="00000400000000000000" pitchFamily="2" charset="-78"/>
              </a:rPr>
              <a:t>GCT </a:t>
            </a:r>
            <a:r>
              <a:rPr lang="fa-IR" sz="1400" dirty="0">
                <a:solidFill>
                  <a:srgbClr val="C00000"/>
                </a:solidFill>
                <a:cs typeface="B Nazanin" panose="00000400000000000000" pitchFamily="2" charset="-78"/>
              </a:rPr>
              <a:t> برای افراد در معرض دیابت در مراقبت هفته 4 تا قبل از هفته 6 انجام نشده است، در اولین مراقبت‌ بعدی در طی نیمه اول بارداری انجام شود</a:t>
            </a:r>
            <a:r>
              <a:rPr lang="fa-IR" sz="1400" dirty="0" smtClean="0">
                <a:solidFill>
                  <a:srgbClr val="C00000"/>
                </a:solidFill>
                <a:cs typeface="B Nazanin" panose="00000400000000000000" pitchFamily="2" charset="-78"/>
              </a:rPr>
              <a:t>.</a:t>
            </a:r>
          </a:p>
          <a:p>
            <a:pPr algn="ctr" rtl="1"/>
            <a:endParaRPr lang="en-US" sz="1400" dirty="0">
              <a:solidFill>
                <a:srgbClr val="C00000"/>
              </a:solidFill>
              <a:cs typeface="B Nazanin" panose="00000400000000000000" pitchFamily="2" charset="-78"/>
            </a:endParaRPr>
          </a:p>
          <a:p>
            <a:pPr algn="ctr" rtl="1"/>
            <a:r>
              <a:rPr lang="ar-SA" sz="1400" b="1" dirty="0">
                <a:solidFill>
                  <a:srgbClr val="C00000"/>
                </a:solidFill>
                <a:cs typeface="B Nazanin" panose="00000400000000000000" pitchFamily="2" charset="-78"/>
              </a:rPr>
              <a:t>نکته 2:</a:t>
            </a:r>
            <a:r>
              <a:rPr lang="ar-SA" sz="1400" dirty="0">
                <a:solidFill>
                  <a:srgbClr val="C00000"/>
                </a:solidFill>
                <a:cs typeface="B Nazanin" panose="00000400000000000000" pitchFamily="2" charset="-78"/>
              </a:rPr>
              <a:t> </a:t>
            </a:r>
            <a:r>
              <a:rPr lang="en-US" sz="1400" dirty="0">
                <a:solidFill>
                  <a:srgbClr val="C00000"/>
                </a:solidFill>
                <a:cs typeface="B Nazanin" panose="00000400000000000000" pitchFamily="2" charset="-78"/>
              </a:rPr>
              <a:t>GCT</a:t>
            </a:r>
            <a:r>
              <a:rPr lang="ar-SA" sz="1400" dirty="0">
                <a:solidFill>
                  <a:srgbClr val="C00000"/>
                </a:solidFill>
                <a:cs typeface="B Nazanin" panose="00000400000000000000" pitchFamily="2" charset="-78"/>
              </a:rPr>
              <a:t> پس از یک ساعت از مصرف 50 گرم گلوكز خوراكي انجام می‌شود. میزان (</a:t>
            </a:r>
            <a:r>
              <a:rPr lang="en-US" sz="1400" dirty="0">
                <a:solidFill>
                  <a:srgbClr val="C00000"/>
                </a:solidFill>
                <a:cs typeface="B Nazanin" panose="00000400000000000000" pitchFamily="2" charset="-78"/>
              </a:rPr>
              <a:t>cut-off</a:t>
            </a:r>
            <a:r>
              <a:rPr lang="ar-SA" sz="1400" dirty="0">
                <a:solidFill>
                  <a:srgbClr val="C00000"/>
                </a:solidFill>
                <a:cs typeface="B Nazanin" panose="00000400000000000000" pitchFamily="2" charset="-78"/>
              </a:rPr>
              <a:t>) مساوی و بالاتر از 140 میلی‌گرم بر دسی‌لیتر این تست نیاز به ارجاع غیر فوری به متخصص زنان یا داخلی- غدد </a:t>
            </a:r>
            <a:r>
              <a:rPr lang="ar-SA" sz="1400" dirty="0" smtClean="0">
                <a:solidFill>
                  <a:srgbClr val="C00000"/>
                </a:solidFill>
                <a:cs typeface="B Nazanin" panose="00000400000000000000" pitchFamily="2" charset="-78"/>
              </a:rPr>
              <a:t>دارد</a:t>
            </a:r>
            <a:r>
              <a:rPr lang="fa-IR" sz="1400" dirty="0" smtClean="0">
                <a:solidFill>
                  <a:srgbClr val="C00000"/>
                </a:solidFill>
                <a:cs typeface="B Nazanin" panose="00000400000000000000" pitchFamily="2" charset="-78"/>
              </a:rPr>
              <a:t>.</a:t>
            </a:r>
            <a:endParaRPr lang="en-US" sz="1400" dirty="0">
              <a:solidFill>
                <a:srgbClr val="C00000"/>
              </a:solidFill>
              <a:cs typeface="B Nazanin" panose="00000400000000000000" pitchFamily="2" charset="-78"/>
            </a:endParaRPr>
          </a:p>
        </p:txBody>
      </p:sp>
    </p:spTree>
    <p:extLst>
      <p:ext uri="{BB962C8B-B14F-4D97-AF65-F5344CB8AC3E}">
        <p14:creationId xmlns:p14="http://schemas.microsoft.com/office/powerpoint/2010/main" val="35125536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71584" y="12405"/>
            <a:ext cx="3696216" cy="5325218"/>
          </a:xfrm>
          <a:prstGeom prst="rect">
            <a:avLst/>
          </a:prstGeom>
        </p:spPr>
      </p:pic>
      <p:pic>
        <p:nvPicPr>
          <p:cNvPr id="3" name="Picture 2"/>
          <p:cNvPicPr>
            <a:picLocks noChangeAspect="1"/>
          </p:cNvPicPr>
          <p:nvPr/>
        </p:nvPicPr>
        <p:blipFill>
          <a:blip r:embed="rId3"/>
          <a:stretch>
            <a:fillRect/>
          </a:stretch>
        </p:blipFill>
        <p:spPr>
          <a:xfrm>
            <a:off x="4009521" y="1532782"/>
            <a:ext cx="3610479" cy="5325218"/>
          </a:xfrm>
          <a:prstGeom prst="rect">
            <a:avLst/>
          </a:prstGeom>
        </p:spPr>
      </p:pic>
      <p:pic>
        <p:nvPicPr>
          <p:cNvPr id="4" name="Picture 3"/>
          <p:cNvPicPr>
            <a:picLocks noChangeAspect="1"/>
          </p:cNvPicPr>
          <p:nvPr/>
        </p:nvPicPr>
        <p:blipFill>
          <a:blip r:embed="rId4"/>
          <a:stretch>
            <a:fillRect/>
          </a:stretch>
        </p:blipFill>
        <p:spPr>
          <a:xfrm>
            <a:off x="1285353" y="0"/>
            <a:ext cx="3743847" cy="5287113"/>
          </a:xfrm>
          <a:prstGeom prst="rect">
            <a:avLst/>
          </a:prstGeom>
        </p:spPr>
      </p:pic>
      <p:pic>
        <p:nvPicPr>
          <p:cNvPr id="5" name="Picture 4"/>
          <p:cNvPicPr>
            <a:picLocks noChangeAspect="1"/>
          </p:cNvPicPr>
          <p:nvPr/>
        </p:nvPicPr>
        <p:blipFill>
          <a:blip r:embed="rId5"/>
          <a:stretch>
            <a:fillRect/>
          </a:stretch>
        </p:blipFill>
        <p:spPr>
          <a:xfrm>
            <a:off x="141193" y="1595697"/>
            <a:ext cx="3697024" cy="5274708"/>
          </a:xfrm>
          <a:prstGeom prst="rect">
            <a:avLst/>
          </a:prstGeom>
        </p:spPr>
      </p:pic>
    </p:spTree>
    <p:extLst>
      <p:ext uri="{BB962C8B-B14F-4D97-AF65-F5344CB8AC3E}">
        <p14:creationId xmlns:p14="http://schemas.microsoft.com/office/powerpoint/2010/main" val="118835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6635252"/>
              </p:ext>
            </p:extLst>
          </p:nvPr>
        </p:nvGraphicFramePr>
        <p:xfrm>
          <a:off x="38100" y="70613"/>
          <a:ext cx="9067800" cy="6253987"/>
        </p:xfrm>
        <a:graphic>
          <a:graphicData uri="http://schemas.openxmlformats.org/drawingml/2006/table">
            <a:tbl>
              <a:tblPr rtl="1" firstRow="1" firstCol="1" bandRow="1">
                <a:tableStyleId>{37CE84F3-28C3-443E-9E96-99CF82512B78}</a:tableStyleId>
              </a:tblPr>
              <a:tblGrid>
                <a:gridCol w="1168662">
                  <a:extLst>
                    <a:ext uri="{9D8B030D-6E8A-4147-A177-3AD203B41FA5}">
                      <a16:colId xmlns:a16="http://schemas.microsoft.com/office/drawing/2014/main" val="4152454641"/>
                    </a:ext>
                  </a:extLst>
                </a:gridCol>
                <a:gridCol w="2789524">
                  <a:extLst>
                    <a:ext uri="{9D8B030D-6E8A-4147-A177-3AD203B41FA5}">
                      <a16:colId xmlns:a16="http://schemas.microsoft.com/office/drawing/2014/main" val="3767601774"/>
                    </a:ext>
                  </a:extLst>
                </a:gridCol>
                <a:gridCol w="2672988">
                  <a:extLst>
                    <a:ext uri="{9D8B030D-6E8A-4147-A177-3AD203B41FA5}">
                      <a16:colId xmlns:a16="http://schemas.microsoft.com/office/drawing/2014/main" val="2432859840"/>
                    </a:ext>
                  </a:extLst>
                </a:gridCol>
                <a:gridCol w="2436626">
                  <a:extLst>
                    <a:ext uri="{9D8B030D-6E8A-4147-A177-3AD203B41FA5}">
                      <a16:colId xmlns:a16="http://schemas.microsoft.com/office/drawing/2014/main" val="2925529462"/>
                    </a:ext>
                  </a:extLst>
                </a:gridCol>
              </a:tblGrid>
              <a:tr h="1352838">
                <a:tc>
                  <a:txBody>
                    <a:bodyPr/>
                    <a:lstStyle/>
                    <a:p>
                      <a:pPr algn="l" rtl="1">
                        <a:lnSpc>
                          <a:spcPct val="115000"/>
                        </a:lnSpc>
                        <a:spcBef>
                          <a:spcPts val="500"/>
                        </a:spcBef>
                        <a:spcAft>
                          <a:spcPts val="0"/>
                        </a:spcAft>
                      </a:pPr>
                      <a:r>
                        <a:rPr lang="ar-SA" sz="1600">
                          <a:effectLst/>
                          <a:cs typeface="B Nazanin" panose="00000400000000000000" pitchFamily="2" charset="-78"/>
                        </a:rPr>
                        <a:t>زمان مراقبت</a:t>
                      </a:r>
                      <a:endParaRPr lang="en-US" sz="1600">
                        <a:effectLst/>
                        <a:cs typeface="B Nazanin" panose="00000400000000000000" pitchFamily="2" charset="-78"/>
                      </a:endParaRPr>
                    </a:p>
                    <a:p>
                      <a:pPr algn="ctr" rtl="1">
                        <a:lnSpc>
                          <a:spcPct val="115000"/>
                        </a:lnSpc>
                        <a:spcBef>
                          <a:spcPts val="500"/>
                        </a:spcBef>
                        <a:spcAft>
                          <a:spcPts val="0"/>
                        </a:spcAft>
                      </a:pPr>
                      <a:r>
                        <a:rPr lang="ar-SA" sz="1600">
                          <a:effectLst/>
                          <a:cs typeface="B Nazanin" panose="00000400000000000000" pitchFamily="2" charset="-78"/>
                        </a:rPr>
                        <a:t> </a:t>
                      </a:r>
                      <a:endParaRPr lang="en-US" sz="1600">
                        <a:effectLst/>
                        <a:cs typeface="B Nazanin" panose="00000400000000000000" pitchFamily="2" charset="-78"/>
                      </a:endParaRPr>
                    </a:p>
                    <a:p>
                      <a:pPr algn="r" rtl="1">
                        <a:lnSpc>
                          <a:spcPct val="115000"/>
                        </a:lnSpc>
                        <a:spcBef>
                          <a:spcPts val="500"/>
                        </a:spcBef>
                        <a:spcAft>
                          <a:spcPts val="0"/>
                        </a:spcAft>
                      </a:pPr>
                      <a:r>
                        <a:rPr lang="ar-SA" sz="1600">
                          <a:effectLst/>
                          <a:cs typeface="B Nazanin" panose="00000400000000000000" pitchFamily="2" charset="-78"/>
                        </a:rPr>
                        <a:t>نوع مراقبت</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nchor="ctr"/>
                </a:tc>
                <a:tc>
                  <a:txBody>
                    <a:bodyPr/>
                    <a:lstStyle/>
                    <a:p>
                      <a:pPr algn="ctr" rtl="1">
                        <a:lnSpc>
                          <a:spcPct val="115000"/>
                        </a:lnSpc>
                        <a:spcBef>
                          <a:spcPts val="500"/>
                        </a:spcBef>
                        <a:spcAft>
                          <a:spcPts val="0"/>
                        </a:spcAft>
                      </a:pPr>
                      <a:r>
                        <a:rPr lang="fa-IR" sz="1600" dirty="0" smtClean="0">
                          <a:solidFill>
                            <a:srgbClr val="FFFF00"/>
                          </a:solidFill>
                          <a:effectLst/>
                          <a:cs typeface="B Nazanin" panose="00000400000000000000" pitchFamily="2" charset="-78"/>
                        </a:rPr>
                        <a:t>مراقبت 1-0</a:t>
                      </a:r>
                    </a:p>
                    <a:p>
                      <a:pPr algn="ctr" rtl="1">
                        <a:lnSpc>
                          <a:spcPct val="115000"/>
                        </a:lnSpc>
                        <a:spcBef>
                          <a:spcPts val="500"/>
                        </a:spcBef>
                        <a:spcAft>
                          <a:spcPts val="0"/>
                        </a:spcAft>
                      </a:pPr>
                      <a:r>
                        <a:rPr lang="ar-SA" sz="1200" dirty="0" smtClean="0">
                          <a:solidFill>
                            <a:srgbClr val="FFFF00"/>
                          </a:solidFill>
                          <a:effectLst/>
                          <a:cs typeface="B Nazanin" panose="00000400000000000000" pitchFamily="2" charset="-78"/>
                        </a:rPr>
                        <a:t>از زمان تشخیص بارداری </a:t>
                      </a:r>
                      <a:endParaRPr lang="en-US" sz="1200" dirty="0" smtClean="0">
                        <a:solidFill>
                          <a:srgbClr val="FFFF00"/>
                        </a:solidFill>
                        <a:effectLst/>
                        <a:cs typeface="B Nazanin" panose="00000400000000000000" pitchFamily="2" charset="-78"/>
                      </a:endParaRPr>
                    </a:p>
                    <a:p>
                      <a:pPr algn="ctr" rtl="1">
                        <a:lnSpc>
                          <a:spcPct val="115000"/>
                        </a:lnSpc>
                        <a:spcBef>
                          <a:spcPts val="500"/>
                        </a:spcBef>
                        <a:spcAft>
                          <a:spcPts val="0"/>
                        </a:spcAft>
                      </a:pPr>
                      <a:r>
                        <a:rPr lang="ar-SA" sz="1200" dirty="0" smtClean="0">
                          <a:solidFill>
                            <a:srgbClr val="FFFF00"/>
                          </a:solidFill>
                          <a:effectLst/>
                          <a:cs typeface="B Nazanin" panose="00000400000000000000" pitchFamily="2" charset="-78"/>
                        </a:rPr>
                        <a:t>تا 5 هفته و 6 روز</a:t>
                      </a:r>
                      <a:r>
                        <a:rPr lang="fa-IR" sz="1200" dirty="0" smtClean="0">
                          <a:solidFill>
                            <a:srgbClr val="FFFF00"/>
                          </a:solidFill>
                          <a:effectLst/>
                          <a:cs typeface="B Nazanin" panose="00000400000000000000" pitchFamily="2" charset="-78"/>
                        </a:rPr>
                        <a:t> (توسط ماما/پزشک عمومی)</a:t>
                      </a:r>
                      <a:endParaRPr lang="en-US" sz="1200" dirty="0">
                        <a:solidFill>
                          <a:srgbClr val="FFFF00"/>
                        </a:solidFill>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nchor="ctr"/>
                </a:tc>
                <a:tc>
                  <a:txBody>
                    <a:bodyPr/>
                    <a:lstStyle/>
                    <a:p>
                      <a:pPr algn="ctr" rtl="1">
                        <a:lnSpc>
                          <a:spcPct val="115000"/>
                        </a:lnSpc>
                        <a:spcBef>
                          <a:spcPts val="500"/>
                        </a:spcBef>
                        <a:spcAft>
                          <a:spcPts val="0"/>
                        </a:spcAft>
                      </a:pPr>
                      <a:r>
                        <a:rPr lang="ar-SA" sz="1600" dirty="0">
                          <a:effectLst/>
                          <a:cs typeface="B Nazanin" panose="00000400000000000000" pitchFamily="2" charset="-78"/>
                        </a:rPr>
                        <a:t>مراقبت </a:t>
                      </a:r>
                      <a:r>
                        <a:rPr lang="fa-IR" sz="1600" dirty="0" smtClean="0">
                          <a:effectLst/>
                          <a:cs typeface="B Nazanin" panose="00000400000000000000" pitchFamily="2" charset="-78"/>
                        </a:rPr>
                        <a:t>1</a:t>
                      </a:r>
                      <a:endParaRPr lang="en-US" sz="1600" dirty="0">
                        <a:effectLst/>
                        <a:cs typeface="B Nazanin" panose="00000400000000000000" pitchFamily="2" charset="-78"/>
                      </a:endParaRPr>
                    </a:p>
                    <a:p>
                      <a:pPr algn="ctr" rtl="1">
                        <a:lnSpc>
                          <a:spcPct val="115000"/>
                        </a:lnSpc>
                        <a:spcBef>
                          <a:spcPts val="500"/>
                        </a:spcBef>
                        <a:spcAft>
                          <a:spcPts val="0"/>
                        </a:spcAft>
                      </a:pPr>
                      <a:r>
                        <a:rPr lang="ar-SA" sz="1600" dirty="0">
                          <a:solidFill>
                            <a:schemeClr val="bg1">
                              <a:lumMod val="95000"/>
                            </a:schemeClr>
                          </a:solidFill>
                          <a:effectLst/>
                          <a:cs typeface="B Nazanin" panose="00000400000000000000" pitchFamily="2" charset="-78"/>
                        </a:rPr>
                        <a:t>هفته 6  تا 10</a:t>
                      </a:r>
                      <a:endParaRPr lang="en-US" sz="1600" dirty="0">
                        <a:solidFill>
                          <a:schemeClr val="bg1">
                            <a:lumMod val="95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nchor="ctr"/>
                </a:tc>
                <a:tc>
                  <a:txBody>
                    <a:bodyPr/>
                    <a:lstStyle/>
                    <a:p>
                      <a:pPr algn="ctr" rtl="1">
                        <a:lnSpc>
                          <a:spcPct val="115000"/>
                        </a:lnSpc>
                        <a:spcBef>
                          <a:spcPts val="500"/>
                        </a:spcBef>
                        <a:spcAft>
                          <a:spcPts val="0"/>
                        </a:spcAft>
                      </a:pPr>
                      <a:r>
                        <a:rPr lang="ar-SA" sz="1600" dirty="0">
                          <a:effectLst/>
                          <a:cs typeface="B Nazanin" panose="00000400000000000000" pitchFamily="2" charset="-78"/>
                        </a:rPr>
                        <a:t>مراقبت </a:t>
                      </a:r>
                      <a:r>
                        <a:rPr lang="fa-IR" sz="1600" dirty="0" smtClean="0">
                          <a:effectLst/>
                          <a:cs typeface="B Nazanin" panose="00000400000000000000" pitchFamily="2" charset="-78"/>
                        </a:rPr>
                        <a:t>2</a:t>
                      </a:r>
                      <a:endParaRPr lang="en-US" sz="1600" dirty="0">
                        <a:effectLst/>
                        <a:cs typeface="B Nazanin" panose="00000400000000000000" pitchFamily="2" charset="-78"/>
                      </a:endParaRPr>
                    </a:p>
                    <a:p>
                      <a:pPr algn="ctr" rtl="1">
                        <a:lnSpc>
                          <a:spcPct val="115000"/>
                        </a:lnSpc>
                        <a:spcBef>
                          <a:spcPts val="500"/>
                        </a:spcBef>
                        <a:spcAft>
                          <a:spcPts val="0"/>
                        </a:spcAft>
                      </a:pPr>
                      <a:r>
                        <a:rPr lang="ar-SA" sz="1600" dirty="0">
                          <a:solidFill>
                            <a:schemeClr val="bg1">
                              <a:lumMod val="95000"/>
                            </a:schemeClr>
                          </a:solidFill>
                          <a:effectLst/>
                          <a:cs typeface="B Nazanin" panose="00000400000000000000" pitchFamily="2" charset="-78"/>
                        </a:rPr>
                        <a:t>هفته 16 تا 20</a:t>
                      </a:r>
                      <a:endParaRPr lang="en-US" sz="1600" dirty="0">
                        <a:solidFill>
                          <a:schemeClr val="bg1">
                            <a:lumMod val="95000"/>
                          </a:schemeClr>
                        </a:solidFill>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nchor="ctr"/>
                </a:tc>
                <a:extLst>
                  <a:ext uri="{0D108BD9-81ED-4DB2-BD59-A6C34878D82A}">
                    <a16:rowId xmlns:a16="http://schemas.microsoft.com/office/drawing/2014/main" val="129359002"/>
                  </a:ext>
                </a:extLst>
              </a:tr>
              <a:tr h="3382096">
                <a:tc>
                  <a:txBody>
                    <a:bodyPr/>
                    <a:lstStyle/>
                    <a:p>
                      <a:pPr algn="ctr" rtl="1">
                        <a:lnSpc>
                          <a:spcPct val="115000"/>
                        </a:lnSpc>
                        <a:spcBef>
                          <a:spcPts val="500"/>
                        </a:spcBef>
                        <a:spcAft>
                          <a:spcPts val="0"/>
                        </a:spcAft>
                      </a:pPr>
                      <a:r>
                        <a:rPr lang="ar-SA" sz="1600" dirty="0">
                          <a:effectLst/>
                          <a:cs typeface="B Nazanin" panose="00000400000000000000" pitchFamily="2" charset="-78"/>
                        </a:rPr>
                        <a:t>آموزش و مشاوره</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nchor="ctr"/>
                </a:tc>
                <a:tc>
                  <a:txBody>
                    <a:bodyPr/>
                    <a:lstStyle/>
                    <a:p>
                      <a:pPr algn="r" rtl="1">
                        <a:lnSpc>
                          <a:spcPct val="115000"/>
                        </a:lnSpc>
                        <a:spcBef>
                          <a:spcPts val="500"/>
                        </a:spcBef>
                        <a:spcAft>
                          <a:spcPts val="0"/>
                        </a:spcAft>
                      </a:pPr>
                      <a:r>
                        <a:rPr lang="ar-SA" sz="1600" dirty="0">
                          <a:effectLst/>
                          <a:cs typeface="B Nazanin" panose="00000400000000000000" pitchFamily="2" charset="-78"/>
                        </a:rPr>
                        <a:t>-بهداشت فردي،  روان، جنسي، دهان و دندان.</a:t>
                      </a:r>
                      <a:endParaRPr lang="en-US" sz="1600" dirty="0">
                        <a:effectLst/>
                        <a:cs typeface="B Nazanin" panose="00000400000000000000" pitchFamily="2" charset="-78"/>
                      </a:endParaRPr>
                    </a:p>
                    <a:p>
                      <a:pPr algn="r" rtl="1">
                        <a:lnSpc>
                          <a:spcPct val="115000"/>
                        </a:lnSpc>
                        <a:spcBef>
                          <a:spcPts val="500"/>
                        </a:spcBef>
                        <a:spcAft>
                          <a:spcPts val="0"/>
                        </a:spcAft>
                      </a:pPr>
                      <a:r>
                        <a:rPr lang="ar-SA" sz="1600" dirty="0">
                          <a:effectLst/>
                          <a:cs typeface="B Nazanin" panose="00000400000000000000" pitchFamily="2" charset="-78"/>
                        </a:rPr>
                        <a:t>-تغذيه/ مكمل هاي دارویی و دارو.</a:t>
                      </a:r>
                      <a:endParaRPr lang="en-US" sz="1600" dirty="0">
                        <a:effectLst/>
                        <a:cs typeface="B Nazanin" panose="00000400000000000000" pitchFamily="2" charset="-78"/>
                      </a:endParaRPr>
                    </a:p>
                    <a:p>
                      <a:pPr algn="r" rtl="1">
                        <a:lnSpc>
                          <a:spcPct val="115000"/>
                        </a:lnSpc>
                        <a:spcBef>
                          <a:spcPts val="500"/>
                        </a:spcBef>
                        <a:spcAft>
                          <a:spcPts val="0"/>
                        </a:spcAft>
                      </a:pPr>
                      <a:r>
                        <a:rPr lang="ar-SA" sz="1600" dirty="0">
                          <a:effectLst/>
                          <a:cs typeface="B Nazanin" panose="00000400000000000000" pitchFamily="2" charset="-78"/>
                        </a:rPr>
                        <a:t>-علائم نیازمند مراقبت ویژه بارداری/  شكايت های شايع.</a:t>
                      </a:r>
                      <a:endParaRPr lang="en-US" sz="1600" dirty="0">
                        <a:effectLst/>
                        <a:cs typeface="B Nazanin" panose="00000400000000000000" pitchFamily="2" charset="-78"/>
                      </a:endParaRPr>
                    </a:p>
                    <a:p>
                      <a:pPr algn="r" rtl="1">
                        <a:lnSpc>
                          <a:spcPct val="115000"/>
                        </a:lnSpc>
                        <a:spcBef>
                          <a:spcPts val="500"/>
                        </a:spcBef>
                        <a:spcAft>
                          <a:spcPts val="0"/>
                        </a:spcAft>
                      </a:pPr>
                      <a:r>
                        <a:rPr lang="ar-SA" sz="1600" dirty="0">
                          <a:effectLst/>
                          <a:cs typeface="B Nazanin" panose="00000400000000000000" pitchFamily="2" charset="-78"/>
                        </a:rPr>
                        <a:t>-</a:t>
                      </a:r>
                      <a:r>
                        <a:rPr lang="ar-SA" sz="1600" dirty="0">
                          <a:solidFill>
                            <a:srgbClr val="FFFF00"/>
                          </a:solidFill>
                          <a:effectLst/>
                          <a:cs typeface="B Nazanin" panose="00000400000000000000" pitchFamily="2" charset="-78"/>
                        </a:rPr>
                        <a:t>سبک زندگی سالم با تاکید بر آموزه‌های طب ایرانی در خصوص حفظ جنین و پیشگیری از سقط.</a:t>
                      </a:r>
                      <a:endParaRPr lang="en-US" sz="1600" dirty="0">
                        <a:solidFill>
                          <a:srgbClr val="FFFF00"/>
                        </a:solidFill>
                        <a:effectLst/>
                        <a:cs typeface="B Nazanin" panose="00000400000000000000" pitchFamily="2" charset="-78"/>
                      </a:endParaRPr>
                    </a:p>
                    <a:p>
                      <a:pPr algn="r" rtl="1">
                        <a:lnSpc>
                          <a:spcPct val="115000"/>
                        </a:lnSpc>
                        <a:spcBef>
                          <a:spcPts val="500"/>
                        </a:spcBef>
                        <a:spcAft>
                          <a:spcPts val="0"/>
                        </a:spcAft>
                      </a:pPr>
                      <a:r>
                        <a:rPr lang="ar-SA" sz="1600" dirty="0">
                          <a:effectLst/>
                          <a:cs typeface="B Nazanin" panose="00000400000000000000" pitchFamily="2" charset="-78"/>
                        </a:rPr>
                        <a:t>-تاريخ مراجعه بعدي.</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tc>
                <a:tc>
                  <a:txBody>
                    <a:bodyPr/>
                    <a:lstStyle/>
                    <a:p>
                      <a:pPr algn="r" rtl="1">
                        <a:lnSpc>
                          <a:spcPct val="115000"/>
                        </a:lnSpc>
                        <a:spcBef>
                          <a:spcPts val="500"/>
                        </a:spcBef>
                        <a:spcAft>
                          <a:spcPts val="0"/>
                        </a:spcAft>
                      </a:pPr>
                      <a:r>
                        <a:rPr lang="ar-SA" sz="1600" dirty="0">
                          <a:effectLst/>
                          <a:cs typeface="B Nazanin" panose="00000400000000000000" pitchFamily="2" charset="-78"/>
                        </a:rPr>
                        <a:t>-بهداشت فردي،  روان، جنسي، دهان و دندان.</a:t>
                      </a:r>
                      <a:endParaRPr lang="en-US" sz="1600" dirty="0">
                        <a:effectLst/>
                        <a:cs typeface="B Nazanin" panose="00000400000000000000" pitchFamily="2" charset="-78"/>
                      </a:endParaRPr>
                    </a:p>
                    <a:p>
                      <a:pPr algn="r" rtl="1">
                        <a:lnSpc>
                          <a:spcPct val="115000"/>
                        </a:lnSpc>
                        <a:spcBef>
                          <a:spcPts val="500"/>
                        </a:spcBef>
                        <a:spcAft>
                          <a:spcPts val="0"/>
                        </a:spcAft>
                      </a:pPr>
                      <a:r>
                        <a:rPr lang="ar-SA" sz="1600" dirty="0">
                          <a:effectLst/>
                          <a:cs typeface="B Nazanin" panose="00000400000000000000" pitchFamily="2" charset="-78"/>
                        </a:rPr>
                        <a:t>- تغذيه/ مكمل هاي دارویی و دارو.</a:t>
                      </a:r>
                      <a:endParaRPr lang="en-US" sz="1600" dirty="0">
                        <a:effectLst/>
                        <a:cs typeface="B Nazanin" panose="00000400000000000000" pitchFamily="2" charset="-78"/>
                      </a:endParaRPr>
                    </a:p>
                    <a:p>
                      <a:pPr algn="r" rtl="1">
                        <a:lnSpc>
                          <a:spcPct val="115000"/>
                        </a:lnSpc>
                        <a:spcBef>
                          <a:spcPts val="500"/>
                        </a:spcBef>
                        <a:spcAft>
                          <a:spcPts val="0"/>
                        </a:spcAft>
                      </a:pPr>
                      <a:r>
                        <a:rPr lang="ar-SA" sz="1600" dirty="0">
                          <a:effectLst/>
                          <a:cs typeface="B Nazanin" panose="00000400000000000000" pitchFamily="2" charset="-78"/>
                        </a:rPr>
                        <a:t>- علائم نیازمند مراقبت ویژه بارداری/  شكايت های شايع.</a:t>
                      </a:r>
                      <a:endParaRPr lang="en-US" sz="1600" dirty="0">
                        <a:effectLst/>
                        <a:cs typeface="B Nazanin" panose="00000400000000000000" pitchFamily="2" charset="-78"/>
                      </a:endParaRPr>
                    </a:p>
                    <a:p>
                      <a:pPr algn="r" rtl="1">
                        <a:lnSpc>
                          <a:spcPct val="115000"/>
                        </a:lnSpc>
                        <a:spcBef>
                          <a:spcPts val="500"/>
                        </a:spcBef>
                        <a:spcAft>
                          <a:spcPts val="0"/>
                        </a:spcAft>
                      </a:pPr>
                      <a:r>
                        <a:rPr lang="ar-SA" sz="1600" dirty="0">
                          <a:effectLst/>
                          <a:cs typeface="B Nazanin" panose="00000400000000000000" pitchFamily="2" charset="-78"/>
                        </a:rPr>
                        <a:t>-</a:t>
                      </a:r>
                      <a:r>
                        <a:rPr lang="ar-SA" sz="1600" kern="1200" dirty="0">
                          <a:solidFill>
                            <a:srgbClr val="FFFF00"/>
                          </a:solidFill>
                          <a:effectLst/>
                          <a:latin typeface="+mn-lt"/>
                          <a:ea typeface="+mn-ea"/>
                          <a:cs typeface="B Nazanin" panose="00000400000000000000" pitchFamily="2" charset="-78"/>
                        </a:rPr>
                        <a:t>سبک زندگی سالم با تاکید بر آموزه‌های طب ایرانی در خصوص حفظ جنین و پیشگیری از سقط.</a:t>
                      </a:r>
                      <a:endParaRPr lang="en-US" sz="1600" kern="1200" dirty="0">
                        <a:solidFill>
                          <a:srgbClr val="FFFF00"/>
                        </a:solidFill>
                        <a:effectLst/>
                        <a:latin typeface="+mn-lt"/>
                        <a:ea typeface="+mn-ea"/>
                        <a:cs typeface="B Nazanin" panose="00000400000000000000" pitchFamily="2" charset="-78"/>
                      </a:endParaRPr>
                    </a:p>
                    <a:p>
                      <a:pPr algn="r" rtl="1">
                        <a:lnSpc>
                          <a:spcPct val="115000"/>
                        </a:lnSpc>
                        <a:spcBef>
                          <a:spcPts val="500"/>
                        </a:spcBef>
                        <a:spcAft>
                          <a:spcPts val="0"/>
                        </a:spcAft>
                      </a:pPr>
                      <a:r>
                        <a:rPr lang="ar-SA" sz="1600" dirty="0">
                          <a:effectLst/>
                          <a:cs typeface="B Nazanin" panose="00000400000000000000" pitchFamily="2" charset="-78"/>
                        </a:rPr>
                        <a:t>- تاريخ مراجعه بعدي.</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tc>
                <a:tc>
                  <a:txBody>
                    <a:bodyPr/>
                    <a:lstStyle/>
                    <a:p>
                      <a:pPr algn="r" rtl="1">
                        <a:lnSpc>
                          <a:spcPct val="115000"/>
                        </a:lnSpc>
                        <a:spcBef>
                          <a:spcPts val="500"/>
                        </a:spcBef>
                        <a:spcAft>
                          <a:spcPts val="0"/>
                        </a:spcAft>
                      </a:pPr>
                      <a:r>
                        <a:rPr lang="ar-SA" sz="1600" dirty="0">
                          <a:effectLst/>
                          <a:cs typeface="B Nazanin" panose="00000400000000000000" pitchFamily="2" charset="-78"/>
                        </a:rPr>
                        <a:t>- بهداشت فردي،  روان، دهان و دندان.</a:t>
                      </a:r>
                      <a:endParaRPr lang="en-US" sz="1600" dirty="0">
                        <a:effectLst/>
                        <a:cs typeface="B Nazanin" panose="00000400000000000000" pitchFamily="2" charset="-78"/>
                      </a:endParaRPr>
                    </a:p>
                    <a:p>
                      <a:pPr algn="r" rtl="1">
                        <a:lnSpc>
                          <a:spcPct val="115000"/>
                        </a:lnSpc>
                        <a:spcBef>
                          <a:spcPts val="500"/>
                        </a:spcBef>
                        <a:spcAft>
                          <a:spcPts val="0"/>
                        </a:spcAft>
                      </a:pPr>
                      <a:r>
                        <a:rPr lang="ar-SA" sz="1600" dirty="0">
                          <a:effectLst/>
                          <a:cs typeface="B Nazanin" panose="00000400000000000000" pitchFamily="2" charset="-78"/>
                        </a:rPr>
                        <a:t>- تغذيه/ مكمل هاي دارویی و دارو.</a:t>
                      </a:r>
                      <a:endParaRPr lang="en-US" sz="1600" dirty="0">
                        <a:effectLst/>
                        <a:cs typeface="B Nazanin" panose="00000400000000000000" pitchFamily="2" charset="-78"/>
                      </a:endParaRPr>
                    </a:p>
                    <a:p>
                      <a:pPr algn="r" rtl="1">
                        <a:lnSpc>
                          <a:spcPct val="115000"/>
                        </a:lnSpc>
                        <a:spcBef>
                          <a:spcPts val="500"/>
                        </a:spcBef>
                        <a:spcAft>
                          <a:spcPts val="0"/>
                        </a:spcAft>
                      </a:pPr>
                      <a:r>
                        <a:rPr lang="ar-SA" sz="1600" dirty="0">
                          <a:effectLst/>
                          <a:cs typeface="B Nazanin" panose="00000400000000000000" pitchFamily="2" charset="-78"/>
                        </a:rPr>
                        <a:t>- علائم نیازمند مراقبت ویژه بارداری/ شكايت های شايع.</a:t>
                      </a:r>
                      <a:endParaRPr lang="en-US" sz="1600" dirty="0">
                        <a:effectLst/>
                        <a:cs typeface="B Nazanin" panose="00000400000000000000" pitchFamily="2" charset="-78"/>
                      </a:endParaRPr>
                    </a:p>
                    <a:p>
                      <a:pPr algn="r" rtl="1">
                        <a:lnSpc>
                          <a:spcPct val="115000"/>
                        </a:lnSpc>
                        <a:spcBef>
                          <a:spcPts val="500"/>
                        </a:spcBef>
                        <a:spcAft>
                          <a:spcPts val="0"/>
                        </a:spcAft>
                      </a:pPr>
                      <a:r>
                        <a:rPr lang="ar-SA" sz="1600" dirty="0">
                          <a:effectLst/>
                          <a:cs typeface="B Nazanin" panose="00000400000000000000" pitchFamily="2" charset="-78"/>
                        </a:rPr>
                        <a:t>- عوارض مصرف سیگار، مواد افیونی، الکل .</a:t>
                      </a:r>
                      <a:endParaRPr lang="en-US" sz="1600" dirty="0">
                        <a:effectLst/>
                        <a:cs typeface="B Nazanin" panose="00000400000000000000" pitchFamily="2" charset="-78"/>
                      </a:endParaRPr>
                    </a:p>
                    <a:p>
                      <a:pPr algn="r" rtl="1">
                        <a:lnSpc>
                          <a:spcPct val="115000"/>
                        </a:lnSpc>
                        <a:spcBef>
                          <a:spcPts val="500"/>
                        </a:spcBef>
                        <a:spcAft>
                          <a:spcPts val="0"/>
                        </a:spcAft>
                      </a:pPr>
                      <a:r>
                        <a:rPr lang="ar-SA" sz="1600" dirty="0">
                          <a:effectLst/>
                          <a:cs typeface="B Nazanin" panose="00000400000000000000" pitchFamily="2" charset="-78"/>
                        </a:rPr>
                        <a:t>- توصیه به شرکت در کلاس آمادگی زایمان.</a:t>
                      </a:r>
                      <a:endParaRPr lang="en-US" sz="1600" dirty="0">
                        <a:effectLst/>
                        <a:cs typeface="B Nazanin" panose="00000400000000000000" pitchFamily="2" charset="-78"/>
                      </a:endParaRPr>
                    </a:p>
                    <a:p>
                      <a:pPr algn="r" rtl="1">
                        <a:lnSpc>
                          <a:spcPct val="115000"/>
                        </a:lnSpc>
                        <a:spcBef>
                          <a:spcPts val="500"/>
                        </a:spcBef>
                        <a:spcAft>
                          <a:spcPts val="0"/>
                        </a:spcAft>
                      </a:pPr>
                      <a:r>
                        <a:rPr lang="ar-SA" sz="1600" dirty="0">
                          <a:effectLst/>
                          <a:cs typeface="B Nazanin" panose="00000400000000000000" pitchFamily="2" charset="-78"/>
                        </a:rPr>
                        <a:t>- تاريخ مراجعه بعدي.</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tc>
                <a:extLst>
                  <a:ext uri="{0D108BD9-81ED-4DB2-BD59-A6C34878D82A}">
                    <a16:rowId xmlns:a16="http://schemas.microsoft.com/office/drawing/2014/main" val="751963356"/>
                  </a:ext>
                </a:extLst>
              </a:tr>
              <a:tr h="911432">
                <a:tc>
                  <a:txBody>
                    <a:bodyPr/>
                    <a:lstStyle/>
                    <a:p>
                      <a:pPr algn="ctr" rtl="1">
                        <a:lnSpc>
                          <a:spcPct val="115000"/>
                        </a:lnSpc>
                        <a:spcBef>
                          <a:spcPts val="500"/>
                        </a:spcBef>
                        <a:spcAft>
                          <a:spcPts val="0"/>
                        </a:spcAft>
                      </a:pPr>
                      <a:r>
                        <a:rPr lang="ar-SA" sz="1600">
                          <a:effectLst/>
                          <a:cs typeface="B Nazanin" panose="00000400000000000000" pitchFamily="2" charset="-78"/>
                        </a:rPr>
                        <a:t>مکمل‌های دارویی</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nchor="ctr"/>
                </a:tc>
                <a:tc gridSpan="3">
                  <a:txBody>
                    <a:bodyPr/>
                    <a:lstStyle/>
                    <a:p>
                      <a:pPr algn="r" rtl="1">
                        <a:lnSpc>
                          <a:spcPct val="115000"/>
                        </a:lnSpc>
                        <a:spcBef>
                          <a:spcPts val="500"/>
                        </a:spcBef>
                        <a:spcAft>
                          <a:spcPts val="0"/>
                        </a:spcAft>
                      </a:pPr>
                      <a:r>
                        <a:rPr lang="ar-SA" sz="1600" dirty="0">
                          <a:effectLst/>
                          <a:cs typeface="B Nazanin" panose="00000400000000000000" pitchFamily="2" charset="-78"/>
                        </a:rPr>
                        <a:t>اسید فولیک (از ابتدای بارداری تا پایان بارداری (در صورتی که قرص یا کپسول مولتی ویتامین دارای 400 میکرو گرم اسید فولیک است، نیاز به ادامه تجویز قرص اسید فولیک به صورت جداگانه از شروع هفته 16 تا پایان بارداری نیست)، آهن و مولتي ويتامين مينرال (از شروع هفته 16 بارداری تا پایان بارداری)، ویتامین </a:t>
                      </a:r>
                      <a:r>
                        <a:rPr lang="en-US" sz="1600" dirty="0">
                          <a:effectLst/>
                          <a:cs typeface="B Nazanin" panose="00000400000000000000" pitchFamily="2" charset="-78"/>
                        </a:rPr>
                        <a:t>D </a:t>
                      </a:r>
                      <a:r>
                        <a:rPr lang="ar-SA" sz="1600" dirty="0">
                          <a:effectLst/>
                          <a:cs typeface="B Nazanin" panose="00000400000000000000" pitchFamily="2" charset="-78"/>
                        </a:rPr>
                        <a:t> (از ابتدا تا پایان بارداری).</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1465384"/>
                  </a:ext>
                </a:extLst>
              </a:tr>
              <a:tr h="607621">
                <a:tc>
                  <a:txBody>
                    <a:bodyPr/>
                    <a:lstStyle/>
                    <a:p>
                      <a:pPr algn="ctr" rtl="1">
                        <a:lnSpc>
                          <a:spcPct val="115000"/>
                        </a:lnSpc>
                        <a:spcBef>
                          <a:spcPts val="500"/>
                        </a:spcBef>
                        <a:spcAft>
                          <a:spcPts val="0"/>
                        </a:spcAft>
                      </a:pPr>
                      <a:r>
                        <a:rPr lang="ar-SA" sz="1600">
                          <a:effectLst/>
                          <a:cs typeface="B Nazanin" panose="00000400000000000000" pitchFamily="2" charset="-78"/>
                        </a:rPr>
                        <a:t>ايمن سازی</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nchor="ctr"/>
                </a:tc>
                <a:tc gridSpan="3">
                  <a:txBody>
                    <a:bodyPr/>
                    <a:lstStyle/>
                    <a:p>
                      <a:pPr algn="r" rtl="1">
                        <a:lnSpc>
                          <a:spcPct val="115000"/>
                        </a:lnSpc>
                        <a:spcBef>
                          <a:spcPts val="500"/>
                        </a:spcBef>
                        <a:spcAft>
                          <a:spcPts val="0"/>
                        </a:spcAft>
                      </a:pPr>
                      <a:r>
                        <a:rPr lang="ar-SA" sz="1600" dirty="0">
                          <a:effectLst/>
                          <a:cs typeface="B Nazanin" panose="00000400000000000000" pitchFamily="2" charset="-78"/>
                        </a:rPr>
                        <a:t>توأم (بهترین زمان 27 تا 36 بارداری)، آنفلوآنزا (با ارجحیت در فصول پاییز و زمستان) – ایمونوگلوبولین ضد دی  از هفته 28 تا 34  بارداری (در صورت نياز) .</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35531" marR="3553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0149222"/>
                  </a:ext>
                </a:extLst>
              </a:tr>
            </a:tbl>
          </a:graphicData>
        </a:graphic>
      </p:graphicFrame>
      <p:cxnSp>
        <p:nvCxnSpPr>
          <p:cNvPr id="4" name="AutoShape 816"/>
          <p:cNvCxnSpPr>
            <a:cxnSpLocks noChangeShapeType="1"/>
          </p:cNvCxnSpPr>
          <p:nvPr/>
        </p:nvCxnSpPr>
        <p:spPr bwMode="auto">
          <a:xfrm flipH="1">
            <a:off x="14701837" y="3008313"/>
            <a:ext cx="892175" cy="58896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Rectangle 3"/>
          <p:cNvSpPr>
            <a:spLocks noChangeArrowheads="1"/>
          </p:cNvSpPr>
          <p:nvPr/>
        </p:nvSpPr>
        <p:spPr bwMode="auto">
          <a:xfrm>
            <a:off x="2590800" y="1981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2"/>
          <a:stretch>
            <a:fillRect/>
          </a:stretch>
        </p:blipFill>
        <p:spPr>
          <a:xfrm rot="20426139">
            <a:off x="734846" y="3327838"/>
            <a:ext cx="2513340" cy="3230968"/>
          </a:xfrm>
          <a:prstGeom prst="rect">
            <a:avLst/>
          </a:prstGeom>
        </p:spPr>
      </p:pic>
    </p:spTree>
    <p:extLst>
      <p:ext uri="{BB962C8B-B14F-4D97-AF65-F5344CB8AC3E}">
        <p14:creationId xmlns:p14="http://schemas.microsoft.com/office/powerpoint/2010/main" val="22743597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92955009"/>
              </p:ext>
            </p:extLst>
          </p:nvPr>
        </p:nvGraphicFramePr>
        <p:xfrm>
          <a:off x="152400" y="1156716"/>
          <a:ext cx="8839200" cy="5167884"/>
        </p:xfrm>
        <a:graphic>
          <a:graphicData uri="http://schemas.openxmlformats.org/drawingml/2006/table">
            <a:tbl>
              <a:tblPr rtl="1" firstRow="1" firstCol="1" bandRow="1">
                <a:tableStyleId>{21E4AEA4-8DFA-4A89-87EB-49C32662AFE0}</a:tableStyleId>
              </a:tblPr>
              <a:tblGrid>
                <a:gridCol w="1273312">
                  <a:extLst>
                    <a:ext uri="{9D8B030D-6E8A-4147-A177-3AD203B41FA5}">
                      <a16:colId xmlns:a16="http://schemas.microsoft.com/office/drawing/2014/main" val="2645809213"/>
                    </a:ext>
                  </a:extLst>
                </a:gridCol>
                <a:gridCol w="1090583">
                  <a:extLst>
                    <a:ext uri="{9D8B030D-6E8A-4147-A177-3AD203B41FA5}">
                      <a16:colId xmlns:a16="http://schemas.microsoft.com/office/drawing/2014/main" val="2298519220"/>
                    </a:ext>
                  </a:extLst>
                </a:gridCol>
                <a:gridCol w="2838093">
                  <a:extLst>
                    <a:ext uri="{9D8B030D-6E8A-4147-A177-3AD203B41FA5}">
                      <a16:colId xmlns:a16="http://schemas.microsoft.com/office/drawing/2014/main" val="3238714743"/>
                    </a:ext>
                  </a:extLst>
                </a:gridCol>
                <a:gridCol w="1995866">
                  <a:extLst>
                    <a:ext uri="{9D8B030D-6E8A-4147-A177-3AD203B41FA5}">
                      <a16:colId xmlns:a16="http://schemas.microsoft.com/office/drawing/2014/main" val="936642841"/>
                    </a:ext>
                  </a:extLst>
                </a:gridCol>
                <a:gridCol w="1641346">
                  <a:extLst>
                    <a:ext uri="{9D8B030D-6E8A-4147-A177-3AD203B41FA5}">
                      <a16:colId xmlns:a16="http://schemas.microsoft.com/office/drawing/2014/main" val="433425876"/>
                    </a:ext>
                  </a:extLst>
                </a:gridCol>
              </a:tblGrid>
              <a:tr h="223395">
                <a:tc>
                  <a:txBody>
                    <a:bodyPr/>
                    <a:lstStyle/>
                    <a:p>
                      <a:pPr algn="ctr" rtl="1">
                        <a:lnSpc>
                          <a:spcPct val="115000"/>
                        </a:lnSpc>
                        <a:spcBef>
                          <a:spcPts val="500"/>
                        </a:spcBef>
                        <a:spcAft>
                          <a:spcPts val="0"/>
                        </a:spcAft>
                      </a:pPr>
                      <a:r>
                        <a:rPr lang="ar-SA" sz="1600" dirty="0">
                          <a:effectLst/>
                          <a:cs typeface="B Nazanin" panose="00000400000000000000" pitchFamily="2" charset="-78"/>
                        </a:rPr>
                        <a:t>خدمت</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36423" marR="36423" marT="0" marB="0"/>
                </a:tc>
                <a:tc>
                  <a:txBody>
                    <a:bodyPr/>
                    <a:lstStyle/>
                    <a:p>
                      <a:pPr algn="ctr" rtl="1">
                        <a:lnSpc>
                          <a:spcPct val="115000"/>
                        </a:lnSpc>
                        <a:spcBef>
                          <a:spcPts val="500"/>
                        </a:spcBef>
                        <a:spcAft>
                          <a:spcPts val="0"/>
                        </a:spcAft>
                      </a:pPr>
                      <a:r>
                        <a:rPr lang="ar-SA" sz="1600">
                          <a:effectLst/>
                          <a:cs typeface="B Nazanin" panose="00000400000000000000" pitchFamily="2" charset="-78"/>
                        </a:rPr>
                        <a:t>ارجاع دهنده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36423" marR="36423" marT="0" marB="0"/>
                </a:tc>
                <a:tc>
                  <a:txBody>
                    <a:bodyPr/>
                    <a:lstStyle/>
                    <a:p>
                      <a:pPr algn="ctr" rtl="1">
                        <a:lnSpc>
                          <a:spcPct val="115000"/>
                        </a:lnSpc>
                        <a:spcBef>
                          <a:spcPts val="500"/>
                        </a:spcBef>
                        <a:spcAft>
                          <a:spcPts val="0"/>
                        </a:spcAft>
                      </a:pPr>
                      <a:r>
                        <a:rPr lang="ar-SA" sz="1600">
                          <a:effectLst/>
                          <a:cs typeface="B Nazanin" panose="00000400000000000000" pitchFamily="2" charset="-78"/>
                        </a:rPr>
                        <a:t>دلیل ارجاع</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36423" marR="36423" marT="0" marB="0"/>
                </a:tc>
                <a:tc>
                  <a:txBody>
                    <a:bodyPr/>
                    <a:lstStyle/>
                    <a:p>
                      <a:pPr algn="ctr" rtl="1">
                        <a:lnSpc>
                          <a:spcPct val="115000"/>
                        </a:lnSpc>
                        <a:spcBef>
                          <a:spcPts val="500"/>
                        </a:spcBef>
                        <a:spcAft>
                          <a:spcPts val="0"/>
                        </a:spcAft>
                      </a:pPr>
                      <a:r>
                        <a:rPr lang="ar-SA" sz="1600">
                          <a:effectLst/>
                          <a:cs typeface="B Nazanin" panose="00000400000000000000" pitchFamily="2" charset="-78"/>
                        </a:rPr>
                        <a:t>ارجاع به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36423" marR="36423" marT="0" marB="0"/>
                </a:tc>
                <a:tc>
                  <a:txBody>
                    <a:bodyPr/>
                    <a:lstStyle/>
                    <a:p>
                      <a:pPr algn="ctr" rtl="1">
                        <a:lnSpc>
                          <a:spcPct val="115000"/>
                        </a:lnSpc>
                        <a:spcBef>
                          <a:spcPts val="500"/>
                        </a:spcBef>
                        <a:spcAft>
                          <a:spcPts val="0"/>
                        </a:spcAft>
                      </a:pPr>
                      <a:r>
                        <a:rPr lang="ar-SA" sz="1600">
                          <a:effectLst/>
                          <a:cs typeface="B Nazanin" panose="00000400000000000000" pitchFamily="2" charset="-78"/>
                        </a:rPr>
                        <a:t>اقدامات پس از ارجاع توسط ارجاع دهنده</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36423" marR="36423" marT="0" marB="0"/>
                </a:tc>
                <a:extLst>
                  <a:ext uri="{0D108BD9-81ED-4DB2-BD59-A6C34878D82A}">
                    <a16:rowId xmlns:a16="http://schemas.microsoft.com/office/drawing/2014/main" val="912619882"/>
                  </a:ext>
                </a:extLst>
              </a:tr>
              <a:tr h="1683553">
                <a:tc>
                  <a:txBody>
                    <a:bodyPr/>
                    <a:lstStyle/>
                    <a:p>
                      <a:pPr algn="ctr" rtl="1">
                        <a:lnSpc>
                          <a:spcPct val="115000"/>
                        </a:lnSpc>
                        <a:spcBef>
                          <a:spcPts val="500"/>
                        </a:spcBef>
                        <a:spcAft>
                          <a:spcPts val="0"/>
                        </a:spcAft>
                      </a:pPr>
                      <a:endParaRPr lang="en-US" sz="1400" dirty="0" smtClean="0">
                        <a:effectLst/>
                        <a:cs typeface="B Nazanin" panose="00000400000000000000" pitchFamily="2" charset="-78"/>
                      </a:endParaRPr>
                    </a:p>
                    <a:p>
                      <a:pPr algn="ctr" rtl="1">
                        <a:lnSpc>
                          <a:spcPct val="115000"/>
                        </a:lnSpc>
                        <a:spcBef>
                          <a:spcPts val="500"/>
                        </a:spcBef>
                        <a:spcAft>
                          <a:spcPts val="0"/>
                        </a:spcAft>
                      </a:pPr>
                      <a:endParaRPr lang="en-US" sz="1400" dirty="0" smtClean="0">
                        <a:effectLst/>
                        <a:cs typeface="B Nazanin" panose="00000400000000000000" pitchFamily="2" charset="-78"/>
                      </a:endParaRPr>
                    </a:p>
                    <a:p>
                      <a:pPr algn="ctr" rtl="1">
                        <a:lnSpc>
                          <a:spcPct val="115000"/>
                        </a:lnSpc>
                        <a:spcBef>
                          <a:spcPts val="500"/>
                        </a:spcBef>
                        <a:spcAft>
                          <a:spcPts val="0"/>
                        </a:spcAft>
                      </a:pPr>
                      <a:endParaRPr lang="en-US" sz="1400" dirty="0" smtClean="0">
                        <a:effectLst/>
                        <a:cs typeface="B Nazanin" panose="00000400000000000000" pitchFamily="2" charset="-78"/>
                      </a:endParaRPr>
                    </a:p>
                    <a:p>
                      <a:pPr algn="ctr" rtl="1">
                        <a:lnSpc>
                          <a:spcPct val="115000"/>
                        </a:lnSpc>
                        <a:spcBef>
                          <a:spcPts val="500"/>
                        </a:spcBef>
                        <a:spcAft>
                          <a:spcPts val="0"/>
                        </a:spcAft>
                      </a:pPr>
                      <a:endParaRPr lang="en-US" sz="1400" dirty="0" smtClean="0">
                        <a:effectLst/>
                        <a:cs typeface="B Nazanin" panose="00000400000000000000" pitchFamily="2" charset="-78"/>
                      </a:endParaRPr>
                    </a:p>
                    <a:p>
                      <a:pPr algn="ctr" rtl="1">
                        <a:lnSpc>
                          <a:spcPct val="115000"/>
                        </a:lnSpc>
                        <a:spcBef>
                          <a:spcPts val="500"/>
                        </a:spcBef>
                        <a:spcAft>
                          <a:spcPts val="0"/>
                        </a:spcAft>
                      </a:pPr>
                      <a:r>
                        <a:rPr lang="ar-SA" sz="1400" dirty="0" smtClean="0">
                          <a:effectLst/>
                          <a:cs typeface="B Nazanin" panose="00000400000000000000" pitchFamily="2" charset="-78"/>
                        </a:rPr>
                        <a:t>مراقبت</a:t>
                      </a:r>
                      <a:endParaRPr lang="en-US" sz="1400" dirty="0" smtClean="0">
                        <a:effectLst/>
                        <a:cs typeface="B Nazanin" panose="00000400000000000000" pitchFamily="2" charset="-78"/>
                      </a:endParaRPr>
                    </a:p>
                    <a:p>
                      <a:pPr algn="ctr" rtl="1">
                        <a:lnSpc>
                          <a:spcPct val="115000"/>
                        </a:lnSpc>
                        <a:spcBef>
                          <a:spcPts val="500"/>
                        </a:spcBef>
                        <a:spcAft>
                          <a:spcPts val="0"/>
                        </a:spcAft>
                      </a:pPr>
                      <a:r>
                        <a:rPr lang="ar-SA" sz="1400" dirty="0" smtClean="0">
                          <a:effectLst/>
                          <a:cs typeface="B Nazanin" panose="00000400000000000000" pitchFamily="2" charset="-78"/>
                        </a:rPr>
                        <a:t> </a:t>
                      </a:r>
                      <a:r>
                        <a:rPr lang="fa-IR" sz="1400" dirty="0" smtClean="0">
                          <a:effectLst/>
                          <a:cs typeface="B Nazanin" panose="00000400000000000000" pitchFamily="2" charset="-78"/>
                        </a:rPr>
                        <a:t>نیمه اول</a:t>
                      </a:r>
                      <a:r>
                        <a:rPr lang="ar-SA" sz="1400" dirty="0" smtClean="0">
                          <a:effectLst/>
                          <a:cs typeface="B Nazanin" panose="00000400000000000000" pitchFamily="2" charset="-78"/>
                        </a:rPr>
                        <a:t> بارداری</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36423" marR="36423" marT="0" marB="0"/>
                </a:tc>
                <a:tc>
                  <a:txBody>
                    <a:bodyPr/>
                    <a:lstStyle/>
                    <a:p>
                      <a:pPr algn="r" rtl="1">
                        <a:lnSpc>
                          <a:spcPct val="115000"/>
                        </a:lnSpc>
                        <a:spcBef>
                          <a:spcPts val="500"/>
                        </a:spcBef>
                        <a:spcAft>
                          <a:spcPts val="0"/>
                        </a:spcAft>
                      </a:pPr>
                      <a:r>
                        <a:rPr lang="ar-SA" sz="1400">
                          <a:effectLst/>
                          <a:cs typeface="B Nazanin" panose="00000400000000000000" pitchFamily="2" charset="-78"/>
                        </a:rPr>
                        <a:t>ماما، پزشک عمومی</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36423" marR="36423" marT="0" marB="0"/>
                </a:tc>
                <a:tc>
                  <a:txBody>
                    <a:bodyPr/>
                    <a:lstStyle/>
                    <a:p>
                      <a:pPr algn="just" rtl="1">
                        <a:lnSpc>
                          <a:spcPct val="115000"/>
                        </a:lnSpc>
                        <a:spcBef>
                          <a:spcPts val="500"/>
                        </a:spcBef>
                        <a:spcAft>
                          <a:spcPts val="0"/>
                        </a:spcAft>
                      </a:pPr>
                      <a:r>
                        <a:rPr lang="ar-SA" sz="1400" dirty="0">
                          <a:effectLst/>
                          <a:cs typeface="B Nazanin" panose="00000400000000000000" pitchFamily="2" charset="-78"/>
                        </a:rPr>
                        <a:t>- سابقه یک سقط بالای 10 هفته یا سابقه دو و بیش از دو سقط </a:t>
                      </a:r>
                      <a:r>
                        <a:rPr lang="ar-SA" sz="1400" dirty="0" smtClean="0">
                          <a:effectLst/>
                          <a:cs typeface="B Nazanin" panose="00000400000000000000" pitchFamily="2" charset="-78"/>
                        </a:rPr>
                        <a:t>مکرر؛</a:t>
                      </a:r>
                      <a:endParaRPr lang="en-US" sz="1400" dirty="0">
                        <a:effectLst/>
                        <a:cs typeface="B Nazanin" panose="00000400000000000000" pitchFamily="2" charset="-78"/>
                      </a:endParaRPr>
                    </a:p>
                    <a:p>
                      <a:pPr algn="just" rtl="1">
                        <a:lnSpc>
                          <a:spcPct val="115000"/>
                        </a:lnSpc>
                        <a:spcBef>
                          <a:spcPts val="500"/>
                        </a:spcBef>
                        <a:spcAft>
                          <a:spcPts val="0"/>
                        </a:spcAft>
                      </a:pPr>
                      <a:r>
                        <a:rPr lang="ar-SA" sz="1400" dirty="0">
                          <a:effectLst/>
                          <a:cs typeface="B Nazanin" panose="00000400000000000000" pitchFamily="2" charset="-78"/>
                        </a:rPr>
                        <a:t>- لکه بینی، ترشح عفونی، ترشح زیاد، آبریزی، درد زیر شکم  به‌ویژه با علائم تندرنس و ریباند شکم، یا درد گردن یا شانه یا دردهای کرامپی و یا علایم حیاتی ناپایدار در مراقبت هفته 4 تا قبل از هفته 6 بارداری؛</a:t>
                      </a:r>
                      <a:endParaRPr lang="en-US" sz="1400" dirty="0">
                        <a:effectLst/>
                        <a:cs typeface="B Nazanin" panose="00000400000000000000" pitchFamily="2" charset="-78"/>
                      </a:endParaRPr>
                    </a:p>
                    <a:p>
                      <a:pPr algn="just" rtl="1">
                        <a:lnSpc>
                          <a:spcPct val="115000"/>
                        </a:lnSpc>
                        <a:spcBef>
                          <a:spcPts val="500"/>
                        </a:spcBef>
                        <a:spcAft>
                          <a:spcPts val="0"/>
                        </a:spcAft>
                      </a:pPr>
                      <a:r>
                        <a:rPr lang="ar-SA" sz="1400" dirty="0">
                          <a:effectLst/>
                          <a:cs typeface="B Nazanin" panose="00000400000000000000" pitchFamily="2" charset="-78"/>
                        </a:rPr>
                        <a:t>- لکه بینی و علائم حیاتی پایدار در مراقبت هفته 4 تا قبل از هفته 6 بارداری؛</a:t>
                      </a:r>
                      <a:endParaRPr lang="en-US" sz="1400" dirty="0">
                        <a:effectLst/>
                        <a:cs typeface="B Nazanin" panose="00000400000000000000" pitchFamily="2" charset="-78"/>
                      </a:endParaRPr>
                    </a:p>
                    <a:p>
                      <a:pPr algn="just" rtl="1">
                        <a:lnSpc>
                          <a:spcPct val="115000"/>
                        </a:lnSpc>
                        <a:spcBef>
                          <a:spcPts val="500"/>
                        </a:spcBef>
                        <a:spcAft>
                          <a:spcPts val="0"/>
                        </a:spcAft>
                      </a:pPr>
                      <a:r>
                        <a:rPr lang="ar-SA" sz="1400" dirty="0">
                          <a:effectLst/>
                          <a:cs typeface="B Nazanin" panose="00000400000000000000" pitchFamily="2" charset="-78"/>
                        </a:rPr>
                        <a:t>-در صورت نتایج مختل برای آزمایش </a:t>
                      </a:r>
                      <a:r>
                        <a:rPr lang="en-US" sz="1400" dirty="0">
                          <a:effectLst/>
                          <a:cs typeface="B Nazanin" panose="00000400000000000000" pitchFamily="2" charset="-78"/>
                        </a:rPr>
                        <a:t>GCT</a:t>
                      </a:r>
                      <a:r>
                        <a:rPr lang="ar-SA" sz="1400" dirty="0">
                          <a:effectLst/>
                          <a:cs typeface="B Nazanin" panose="00000400000000000000" pitchFamily="2" charset="-78"/>
                        </a:rPr>
                        <a:t>.</a:t>
                      </a:r>
                      <a:endParaRPr lang="en-US" sz="1400" dirty="0">
                        <a:effectLst/>
                        <a:cs typeface="B Nazanin" panose="00000400000000000000" pitchFamily="2" charset="-78"/>
                      </a:endParaRPr>
                    </a:p>
                    <a:p>
                      <a:pPr algn="just" rtl="1">
                        <a:lnSpc>
                          <a:spcPct val="115000"/>
                        </a:lnSpc>
                        <a:spcBef>
                          <a:spcPts val="500"/>
                        </a:spcBef>
                        <a:spcAft>
                          <a:spcPts val="0"/>
                        </a:spcAft>
                      </a:pPr>
                      <a:r>
                        <a:rPr lang="ar-SA" sz="1400" dirty="0">
                          <a:effectLst/>
                          <a:cs typeface="B Nazanin" panose="00000400000000000000" pitchFamily="2" charset="-78"/>
                        </a:rPr>
                        <a:t> </a:t>
                      </a:r>
                      <a:endParaRPr lang="en-US" sz="1400" dirty="0">
                        <a:effectLst/>
                        <a:cs typeface="B Nazanin" panose="00000400000000000000" pitchFamily="2" charset="-78"/>
                      </a:endParaRPr>
                    </a:p>
                    <a:p>
                      <a:pPr algn="just" rtl="1">
                        <a:lnSpc>
                          <a:spcPct val="115000"/>
                        </a:lnSpc>
                        <a:spcBef>
                          <a:spcPts val="500"/>
                        </a:spcBef>
                        <a:spcAft>
                          <a:spcPts val="0"/>
                        </a:spcAft>
                      </a:pPr>
                      <a:r>
                        <a:rPr lang="ar-SA" sz="1400" dirty="0">
                          <a:effectLst/>
                          <a:cs typeface="B Nazanin" panose="00000400000000000000" pitchFamily="2" charset="-78"/>
                        </a:rPr>
                        <a:t> </a:t>
                      </a:r>
                      <a:endParaRPr lang="en-US" sz="1400" dirty="0">
                        <a:effectLst/>
                        <a:cs typeface="B Nazanin" panose="00000400000000000000" pitchFamily="2" charset="-78"/>
                      </a:endParaRPr>
                    </a:p>
                    <a:p>
                      <a:pPr algn="just" rtl="1">
                        <a:lnSpc>
                          <a:spcPct val="115000"/>
                        </a:lnSpc>
                        <a:spcBef>
                          <a:spcPts val="500"/>
                        </a:spcBef>
                        <a:spcAft>
                          <a:spcPts val="0"/>
                        </a:spcAft>
                      </a:pPr>
                      <a:r>
                        <a:rPr lang="ar-SA" sz="1400" dirty="0">
                          <a:effectLst/>
                          <a:cs typeface="B Nazanin" panose="00000400000000000000" pitchFamily="2" charset="-78"/>
                        </a:rPr>
                        <a:t>توجه: سایر ارجاعات و پیگیری‌ها در این سطح مطابق راهنمای مراقبت‌های ادغام یافته سلامت مادران</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36423" marR="36423" marT="0" marB="0"/>
                </a:tc>
                <a:tc>
                  <a:txBody>
                    <a:bodyPr/>
                    <a:lstStyle/>
                    <a:p>
                      <a:pPr algn="just" rtl="1">
                        <a:lnSpc>
                          <a:spcPct val="115000"/>
                        </a:lnSpc>
                        <a:spcBef>
                          <a:spcPts val="500"/>
                        </a:spcBef>
                        <a:spcAft>
                          <a:spcPts val="0"/>
                        </a:spcAft>
                      </a:pPr>
                      <a:r>
                        <a:rPr lang="ar-SA" sz="1400" dirty="0">
                          <a:effectLst/>
                          <a:cs typeface="B Nazanin" panose="00000400000000000000" pitchFamily="2" charset="-78"/>
                        </a:rPr>
                        <a:t>-ارجاع به پریناتولوژیست/یا متخصص زنان- زایمان در صورت سابقه سقط (های قبلی).</a:t>
                      </a:r>
                      <a:endParaRPr lang="en-US" sz="1400" dirty="0">
                        <a:effectLst/>
                        <a:cs typeface="B Nazanin" panose="00000400000000000000" pitchFamily="2" charset="-78"/>
                      </a:endParaRPr>
                    </a:p>
                    <a:p>
                      <a:pPr algn="just" rtl="1">
                        <a:lnSpc>
                          <a:spcPct val="115000"/>
                        </a:lnSpc>
                        <a:spcBef>
                          <a:spcPts val="500"/>
                        </a:spcBef>
                        <a:spcAft>
                          <a:spcPts val="0"/>
                        </a:spcAft>
                      </a:pPr>
                      <a:r>
                        <a:rPr lang="ar-SA" sz="1400" dirty="0">
                          <a:effectLst/>
                          <a:cs typeface="B Nazanin" panose="00000400000000000000" pitchFamily="2" charset="-78"/>
                        </a:rPr>
                        <a:t>- در صورت لکه بینی، ترشح عفونی، ترشح زیاد ، آبریزی، درد زیر شکم  به ویژه با علائم تندرنس و ریباند شکم، یا درد گردن یا شانه یا دردهای کرامپی و ... با علایم حیاتی </a:t>
                      </a:r>
                      <a:r>
                        <a:rPr lang="ar-SA" sz="1400" dirty="0">
                          <a:solidFill>
                            <a:srgbClr val="FF0000"/>
                          </a:solidFill>
                          <a:effectLst/>
                          <a:cs typeface="B Nazanin" panose="00000400000000000000" pitchFamily="2" charset="-78"/>
                        </a:rPr>
                        <a:t>ناپایدار</a:t>
                      </a:r>
                      <a:r>
                        <a:rPr lang="ar-SA" sz="1400" dirty="0">
                          <a:effectLst/>
                          <a:cs typeface="B Nazanin" panose="00000400000000000000" pitchFamily="2" charset="-78"/>
                        </a:rPr>
                        <a:t> اقدامات/ارجاعات کاملا مطابق راهنمای مراقبت‌های ادغام یافته سلامت مادران است.</a:t>
                      </a:r>
                      <a:endParaRPr lang="en-US" sz="1400" dirty="0">
                        <a:effectLst/>
                        <a:cs typeface="B Nazanin" panose="00000400000000000000" pitchFamily="2" charset="-78"/>
                      </a:endParaRPr>
                    </a:p>
                    <a:p>
                      <a:pPr algn="just" rtl="1">
                        <a:lnSpc>
                          <a:spcPct val="115000"/>
                        </a:lnSpc>
                        <a:spcBef>
                          <a:spcPts val="500"/>
                        </a:spcBef>
                        <a:spcAft>
                          <a:spcPts val="0"/>
                        </a:spcAft>
                      </a:pPr>
                      <a:r>
                        <a:rPr lang="ar-SA" sz="1400" dirty="0">
                          <a:effectLst/>
                          <a:cs typeface="B Nazanin" panose="00000400000000000000" pitchFamily="2" charset="-78"/>
                        </a:rPr>
                        <a:t>-در لکه بینی و علائم حیاتی </a:t>
                      </a:r>
                      <a:r>
                        <a:rPr lang="ar-SA" sz="1400" dirty="0">
                          <a:solidFill>
                            <a:srgbClr val="FF0000"/>
                          </a:solidFill>
                          <a:effectLst/>
                          <a:cs typeface="B Nazanin" panose="00000400000000000000" pitchFamily="2" charset="-78"/>
                        </a:rPr>
                        <a:t>پایدار</a:t>
                      </a:r>
                      <a:r>
                        <a:rPr lang="ar-SA" sz="1400" dirty="0">
                          <a:effectLst/>
                          <a:cs typeface="B Nazanin" panose="00000400000000000000" pitchFamily="2" charset="-78"/>
                        </a:rPr>
                        <a:t>، اقدامات/ارجاعات کاملا مطابق راهنمای مراقبت‌های ادغام یافته سلامت مادران است.</a:t>
                      </a:r>
                      <a:endParaRPr lang="en-US" sz="1400" dirty="0">
                        <a:effectLst/>
                        <a:cs typeface="B Nazanin" panose="00000400000000000000" pitchFamily="2" charset="-78"/>
                      </a:endParaRPr>
                    </a:p>
                    <a:p>
                      <a:pPr algn="just" rtl="1">
                        <a:lnSpc>
                          <a:spcPct val="115000"/>
                        </a:lnSpc>
                        <a:spcBef>
                          <a:spcPts val="500"/>
                        </a:spcBef>
                        <a:spcAft>
                          <a:spcPts val="0"/>
                        </a:spcAft>
                      </a:pPr>
                      <a:r>
                        <a:rPr lang="ar-SA" sz="1400" dirty="0">
                          <a:effectLst/>
                          <a:cs typeface="B Nazanin" panose="00000400000000000000" pitchFamily="2" charset="-78"/>
                        </a:rPr>
                        <a:t>-</a:t>
                      </a:r>
                      <a:r>
                        <a:rPr lang="ar-SA" sz="1400" dirty="0">
                          <a:solidFill>
                            <a:srgbClr val="FF0000"/>
                          </a:solidFill>
                          <a:effectLst/>
                          <a:cs typeface="B Nazanin" panose="00000400000000000000" pitchFamily="2" charset="-78"/>
                        </a:rPr>
                        <a:t>در موارد نتایج مختل آزمایش </a:t>
                      </a:r>
                      <a:r>
                        <a:rPr lang="en-US" sz="1400" dirty="0">
                          <a:solidFill>
                            <a:srgbClr val="FF0000"/>
                          </a:solidFill>
                          <a:effectLst/>
                          <a:cs typeface="B Nazanin" panose="00000400000000000000" pitchFamily="2" charset="-78"/>
                        </a:rPr>
                        <a:t>GCT</a:t>
                      </a:r>
                      <a:r>
                        <a:rPr lang="ar-SA" sz="1400" dirty="0">
                          <a:solidFill>
                            <a:srgbClr val="FF0000"/>
                          </a:solidFill>
                          <a:effectLst/>
                          <a:cs typeface="B Nazanin" panose="00000400000000000000" pitchFamily="2" charset="-78"/>
                        </a:rPr>
                        <a:t> ارجاع غیر فوری به متخصص زنان یا داخلی- غدد</a:t>
                      </a:r>
                      <a:r>
                        <a:rPr lang="ar-SA" sz="1400" dirty="0">
                          <a:effectLst/>
                          <a:cs typeface="B Nazanin" panose="00000400000000000000" pitchFamily="2" charset="-78"/>
                        </a:rPr>
                        <a:t>.</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36423" marR="36423" marT="0" marB="0"/>
                </a:tc>
                <a:tc>
                  <a:txBody>
                    <a:bodyPr/>
                    <a:lstStyle/>
                    <a:p>
                      <a:pPr algn="r" rtl="1">
                        <a:lnSpc>
                          <a:spcPct val="115000"/>
                        </a:lnSpc>
                        <a:spcBef>
                          <a:spcPts val="500"/>
                        </a:spcBef>
                        <a:spcAft>
                          <a:spcPts val="0"/>
                        </a:spcAft>
                      </a:pPr>
                      <a:r>
                        <a:rPr lang="ar-SA" sz="1400" dirty="0">
                          <a:effectLst/>
                          <a:cs typeface="B Nazanin" panose="00000400000000000000" pitchFamily="2" charset="-78"/>
                        </a:rPr>
                        <a:t>-پیگیری نتیجه ارجاع</a:t>
                      </a:r>
                      <a:endParaRPr lang="en-US" sz="1400" dirty="0">
                        <a:effectLst/>
                        <a:cs typeface="B Nazanin" panose="00000400000000000000" pitchFamily="2" charset="-78"/>
                      </a:endParaRPr>
                    </a:p>
                    <a:p>
                      <a:pPr algn="r" rtl="1">
                        <a:lnSpc>
                          <a:spcPct val="115000"/>
                        </a:lnSpc>
                        <a:spcBef>
                          <a:spcPts val="500"/>
                        </a:spcBef>
                        <a:spcAft>
                          <a:spcPts val="0"/>
                        </a:spcAft>
                      </a:pPr>
                      <a:r>
                        <a:rPr lang="ar-SA" sz="1400" dirty="0">
                          <a:effectLst/>
                          <a:cs typeface="B Nazanin" panose="00000400000000000000" pitchFamily="2" charset="-78"/>
                        </a:rPr>
                        <a:t>-ثبت نتایج در سامانه</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36423" marR="36423" marT="0" marB="0"/>
                </a:tc>
                <a:extLst>
                  <a:ext uri="{0D108BD9-81ED-4DB2-BD59-A6C34878D82A}">
                    <a16:rowId xmlns:a16="http://schemas.microsoft.com/office/drawing/2014/main" val="968145486"/>
                  </a:ext>
                </a:extLst>
              </a:tr>
            </a:tbl>
          </a:graphicData>
        </a:graphic>
      </p:graphicFrame>
      <p:sp>
        <p:nvSpPr>
          <p:cNvPr id="4" name="Subtitle 2"/>
          <p:cNvSpPr txBox="1">
            <a:spLocks/>
          </p:cNvSpPr>
          <p:nvPr/>
        </p:nvSpPr>
        <p:spPr>
          <a:xfrm>
            <a:off x="2133600" y="228600"/>
            <a:ext cx="6858000" cy="53318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rtl="1">
              <a:buNone/>
            </a:pPr>
            <a:r>
              <a:rPr lang="fa-IR" sz="3200" b="1" dirty="0" smtClean="0">
                <a:solidFill>
                  <a:srgbClr val="002060"/>
                </a:solidFill>
                <a:cs typeface="B Nazanin" panose="00000400000000000000" pitchFamily="2" charset="-78"/>
              </a:rPr>
              <a:t>ارجاعات مراقبت نیمه اول بارداری</a:t>
            </a:r>
            <a:endParaRPr lang="en-US" sz="3200" b="1" dirty="0">
              <a:solidFill>
                <a:srgbClr val="002060"/>
              </a:solidFill>
              <a:cs typeface="B Nazanin" panose="00000400000000000000" pitchFamily="2" charset="-78"/>
            </a:endParaRPr>
          </a:p>
        </p:txBody>
      </p:sp>
      <p:sp>
        <p:nvSpPr>
          <p:cNvPr id="5" name="Rectangle 4"/>
          <p:cNvSpPr/>
          <p:nvPr/>
        </p:nvSpPr>
        <p:spPr>
          <a:xfrm>
            <a:off x="161827" y="4246418"/>
            <a:ext cx="7543800" cy="2078182"/>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15000"/>
              </a:lnSpc>
              <a:spcBef>
                <a:spcPts val="500"/>
              </a:spcBef>
              <a:spcAft>
                <a:spcPts val="0"/>
              </a:spcAft>
            </a:pPr>
            <a:r>
              <a:rPr lang="ar-SA" sz="1400" b="1" dirty="0">
                <a:solidFill>
                  <a:srgbClr val="000000"/>
                </a:solidFill>
                <a:effectLst/>
                <a:ea typeface="Times New Roman" panose="02020603050405020304" pitchFamily="18" charset="0"/>
                <a:cs typeface="B Yagut" panose="00000400000000000000" pitchFamily="2" charset="-78"/>
              </a:rPr>
              <a:t>نکته: اقدامات در موارد سقط مکرر (دو یا بیش از دو سقط) که در حدود 3 درصد از زوج های در سن باروری رخ </a:t>
            </a:r>
            <a:r>
              <a:rPr lang="ar-SA" sz="1400" b="1" dirty="0" smtClean="0">
                <a:solidFill>
                  <a:srgbClr val="000000"/>
                </a:solidFill>
                <a:effectLst/>
                <a:ea typeface="Times New Roman" panose="02020603050405020304" pitchFamily="18" charset="0"/>
                <a:cs typeface="B Yagut" panose="00000400000000000000" pitchFamily="2" charset="-78"/>
              </a:rPr>
              <a:t>می</a:t>
            </a:r>
            <a:r>
              <a:rPr lang="fa-IR" sz="1400" b="1" dirty="0" smtClean="0">
                <a:solidFill>
                  <a:srgbClr val="000000"/>
                </a:solidFill>
                <a:effectLst/>
                <a:ea typeface="Times New Roman" panose="02020603050405020304" pitchFamily="18" charset="0"/>
                <a:cs typeface="B Yagut" panose="00000400000000000000" pitchFamily="2" charset="-78"/>
              </a:rPr>
              <a:t>‌</a:t>
            </a:r>
            <a:r>
              <a:rPr lang="ar-SA" sz="1400" b="1" dirty="0" smtClean="0">
                <a:solidFill>
                  <a:srgbClr val="000000"/>
                </a:solidFill>
                <a:effectLst/>
                <a:ea typeface="Times New Roman" panose="02020603050405020304" pitchFamily="18" charset="0"/>
                <a:cs typeface="B Yagut" panose="00000400000000000000" pitchFamily="2" charset="-78"/>
              </a:rPr>
              <a:t>دهد </a:t>
            </a:r>
            <a:r>
              <a:rPr lang="ar-SA" sz="1400" b="1" dirty="0">
                <a:solidFill>
                  <a:srgbClr val="000000"/>
                </a:solidFill>
                <a:effectLst/>
                <a:ea typeface="Times New Roman" panose="02020603050405020304" pitchFamily="18" charset="0"/>
                <a:cs typeface="B Yagut" panose="00000400000000000000" pitchFamily="2" charset="-78"/>
              </a:rPr>
              <a:t>در سطح بیمارستانی عمدتا شامل موارد زیر است که لازم است نتیجه این بررسی‌ها توسط ماما-پزشک عمومی پیگیری و در سامانه ثبت شوند:</a:t>
            </a:r>
            <a:endParaRPr lang="en-US" sz="1050" dirty="0">
              <a:effectLst/>
              <a:ea typeface="Times New Roman" panose="02020603050405020304" pitchFamily="18" charset="0"/>
              <a:cs typeface="Arial" panose="020B0604020202020204" pitchFamily="34" charset="0"/>
            </a:endParaRPr>
          </a:p>
          <a:p>
            <a:pPr marL="342900" lvl="0" indent="-342900" algn="r" rtl="1">
              <a:lnSpc>
                <a:spcPct val="115000"/>
              </a:lnSpc>
              <a:spcBef>
                <a:spcPts val="500"/>
              </a:spcBef>
              <a:spcAft>
                <a:spcPts val="0"/>
              </a:spcAft>
              <a:buFont typeface="+mj-lt"/>
              <a:buAutoNum type="arabicPeriod"/>
            </a:pPr>
            <a:r>
              <a:rPr lang="ar-SA" sz="1050" dirty="0">
                <a:solidFill>
                  <a:srgbClr val="000000"/>
                </a:solidFill>
                <a:effectLst/>
                <a:ea typeface="Times New Roman" panose="02020603050405020304" pitchFamily="18" charset="0"/>
                <a:cs typeface="B Yagut" panose="00000400000000000000" pitchFamily="2" charset="-78"/>
              </a:rPr>
              <a:t>بررسی آنومالی رحم و طول سرویکس از طریق سونوگرافی</a:t>
            </a:r>
            <a:endParaRPr lang="en-US" sz="1050" dirty="0">
              <a:effectLst/>
              <a:ea typeface="Times New Roman" panose="02020603050405020304" pitchFamily="18" charset="0"/>
              <a:cs typeface="Arial" panose="020B0604020202020204" pitchFamily="34" charset="0"/>
            </a:endParaRPr>
          </a:p>
          <a:p>
            <a:pPr marL="342900" lvl="0" indent="-342900" algn="r" rtl="1">
              <a:lnSpc>
                <a:spcPct val="115000"/>
              </a:lnSpc>
              <a:spcBef>
                <a:spcPts val="500"/>
              </a:spcBef>
              <a:spcAft>
                <a:spcPts val="0"/>
              </a:spcAft>
              <a:buFont typeface="+mj-lt"/>
              <a:buAutoNum type="arabicPeriod"/>
            </a:pPr>
            <a:r>
              <a:rPr lang="ar-SA" sz="1050" dirty="0">
                <a:solidFill>
                  <a:srgbClr val="000000"/>
                </a:solidFill>
                <a:effectLst/>
                <a:ea typeface="Times New Roman" panose="02020603050405020304" pitchFamily="18" charset="0"/>
                <a:cs typeface="B Yagut" panose="00000400000000000000" pitchFamily="2" charset="-78"/>
              </a:rPr>
              <a:t>بررسی ترومبوفیلی از قبیل بررسی بیماری‌های زمینه‌ ایی، بررسی آنتی فسفولیپیدها، آنتی کاردیولیپین و پروتئین </a:t>
            </a:r>
            <a:r>
              <a:rPr lang="en-US" sz="1050" dirty="0" smtClean="0">
                <a:solidFill>
                  <a:srgbClr val="000000"/>
                </a:solidFill>
                <a:ea typeface="Times New Roman" panose="02020603050405020304" pitchFamily="18" charset="0"/>
                <a:cs typeface="B Yagut" panose="00000400000000000000" pitchFamily="2" charset="-78"/>
              </a:rPr>
              <a:t>s</a:t>
            </a:r>
            <a:r>
              <a:rPr lang="fa-IR" sz="1050" dirty="0" smtClean="0">
                <a:solidFill>
                  <a:srgbClr val="000000"/>
                </a:solidFill>
                <a:ea typeface="Times New Roman" panose="02020603050405020304" pitchFamily="18" charset="0"/>
                <a:cs typeface="B Yagut" panose="00000400000000000000" pitchFamily="2" charset="-78"/>
              </a:rPr>
              <a:t> و ...</a:t>
            </a:r>
            <a:endParaRPr lang="en-US" sz="1050" dirty="0">
              <a:effectLst/>
              <a:ea typeface="Times New Roman" panose="02020603050405020304" pitchFamily="18" charset="0"/>
              <a:cs typeface="Arial" panose="020B0604020202020204" pitchFamily="34" charset="0"/>
            </a:endParaRPr>
          </a:p>
          <a:p>
            <a:pPr marL="342900" lvl="0" indent="-342900" algn="r" rtl="1">
              <a:lnSpc>
                <a:spcPct val="115000"/>
              </a:lnSpc>
              <a:spcBef>
                <a:spcPts val="500"/>
              </a:spcBef>
              <a:spcAft>
                <a:spcPts val="0"/>
              </a:spcAft>
              <a:buFont typeface="+mj-lt"/>
              <a:buAutoNum type="arabicPeriod"/>
            </a:pPr>
            <a:r>
              <a:rPr lang="ar-SA" sz="1050" dirty="0">
                <a:solidFill>
                  <a:srgbClr val="000000"/>
                </a:solidFill>
                <a:effectLst/>
                <a:ea typeface="Times New Roman" panose="02020603050405020304" pitchFamily="18" charset="0"/>
                <a:cs typeface="B Yagut" panose="00000400000000000000" pitchFamily="2" charset="-78"/>
              </a:rPr>
              <a:t>بررسی موارد مشکلات ژنتیکی</a:t>
            </a:r>
            <a:endParaRPr lang="en-US" sz="1050" dirty="0">
              <a:effectLst/>
              <a:ea typeface="Times New Roman" panose="02020603050405020304" pitchFamily="18" charset="0"/>
              <a:cs typeface="Arial" panose="020B0604020202020204" pitchFamily="34" charset="0"/>
            </a:endParaRPr>
          </a:p>
          <a:p>
            <a:pPr algn="ctr" rtl="1">
              <a:lnSpc>
                <a:spcPct val="115000"/>
              </a:lnSpc>
              <a:spcBef>
                <a:spcPts val="500"/>
              </a:spcBef>
              <a:spcAft>
                <a:spcPts val="0"/>
              </a:spcAft>
            </a:pPr>
            <a:r>
              <a:rPr lang="ar-SA" sz="1400" b="1" dirty="0">
                <a:solidFill>
                  <a:srgbClr val="FF0000"/>
                </a:solidFill>
                <a:effectLst/>
                <a:ea typeface="Times New Roman" panose="02020603050405020304" pitchFamily="18" charset="0"/>
                <a:cs typeface="B Yagut" panose="00000400000000000000" pitchFamily="2" charset="-78"/>
              </a:rPr>
              <a:t>اما لازم به ذکر است که در بیش از 50 درصد موارد سقط مکرر بدون توضیح باقی می‌مانند.</a:t>
            </a:r>
            <a:endParaRPr lang="en-US" sz="1400" dirty="0">
              <a:solidFill>
                <a:srgbClr val="FF0000"/>
              </a:solidFill>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058141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0" y="-152400"/>
            <a:ext cx="9144000" cy="7010400"/>
          </a:xfrm>
          <a:prstGeom prst="rect">
            <a:avLst/>
          </a:prstGeom>
          <a:solidFill>
            <a:schemeClr val="accent2">
              <a:lumMod val="50000"/>
            </a:schemeClr>
          </a:solidFill>
          <a:effectLst>
            <a:glow rad="228600">
              <a:schemeClr val="accent1">
                <a:satMod val="175000"/>
                <a:alpha val="40000"/>
              </a:schemeClr>
            </a:glow>
          </a:effectLst>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tx1">
                    <a:lumMod val="75000"/>
                  </a:schemeClr>
                </a:solidFill>
                <a:effectLst>
                  <a:outerShdw blurRad="47625" dist="12700" dir="2700000" algn="tl" rotWithShape="0">
                    <a:srgbClr val="000000">
                      <a:alpha val="36000"/>
                    </a:srgbClr>
                  </a:outerShdw>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lt1"/>
                </a:solidFill>
                <a:effectLst>
                  <a:outerShdw blurRad="47625" dist="12700" dir="2700000" algn="tl" rotWithShape="0">
                    <a:srgbClr val="000000">
                      <a:alpha val="36000"/>
                    </a:srgbClr>
                  </a:outerShdw>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lt1"/>
                </a:solidFill>
                <a:effectLst>
                  <a:outerShdw blurRad="47625" dist="12700" dir="2700000" algn="tl" rotWithShape="0">
                    <a:srgbClr val="000000">
                      <a:alpha val="36000"/>
                    </a:srgbClr>
                  </a:outerShdw>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outerShdw blurRad="47625" dist="12700" dir="2700000" algn="tl" rotWithShape="0">
                    <a:srgbClr val="000000">
                      <a:alpha val="36000"/>
                    </a:srgbClr>
                  </a:outerShdw>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outerShdw blurRad="47625" dist="12700" dir="2700000" algn="tl" rotWithShape="0">
                    <a:srgbClr val="000000">
                      <a:alpha val="36000"/>
                    </a:srgbClr>
                  </a:outerShdw>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outerShdw blurRad="47625" dist="12700" dir="2700000" algn="tl" rotWithShape="0">
                    <a:srgbClr val="000000">
                      <a:alpha val="36000"/>
                    </a:srgbClr>
                  </a:outerShdw>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outerShdw blurRad="47625" dist="12700" dir="2700000" algn="tl" rotWithShape="0">
                    <a:srgbClr val="000000">
                      <a:alpha val="36000"/>
                    </a:srgbClr>
                  </a:outerShdw>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outerShdw blurRad="47625" dist="12700" dir="2700000" algn="tl" rotWithShape="0">
                    <a:srgbClr val="000000">
                      <a:alpha val="36000"/>
                    </a:srgbClr>
                  </a:outerShdw>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outerShdw blurRad="47625" dist="12700" dir="2700000" algn="tl" rotWithShape="0">
                    <a:srgbClr val="000000">
                      <a:alpha val="36000"/>
                    </a:srgbClr>
                  </a:outerShdw>
                </a:effectLst>
                <a:latin typeface="+mn-lt"/>
                <a:ea typeface="+mn-ea"/>
                <a:cs typeface="+mn-cs"/>
              </a:defRPr>
            </a:lvl9pPr>
          </a:lstStyle>
          <a:p>
            <a:pPr algn="just" rtl="1"/>
            <a:endParaRPr lang="fa-IR" b="1" dirty="0">
              <a:solidFill>
                <a:schemeClr val="accent1">
                  <a:lumMod val="40000"/>
                  <a:lumOff val="60000"/>
                </a:schemeClr>
              </a:solidFill>
              <a:cs typeface="B Nazanin" panose="00000400000000000000" pitchFamily="2" charset="-78"/>
            </a:endParaRPr>
          </a:p>
        </p:txBody>
      </p:sp>
      <p:sp>
        <p:nvSpPr>
          <p:cNvPr id="2" name="Title 1"/>
          <p:cNvSpPr>
            <a:spLocks noGrp="1"/>
          </p:cNvSpPr>
          <p:nvPr>
            <p:ph type="ctrTitle"/>
          </p:nvPr>
        </p:nvSpPr>
        <p:spPr>
          <a:xfrm>
            <a:off x="1524000" y="990600"/>
            <a:ext cx="6858000" cy="3225800"/>
          </a:xfrm>
          <a:solidFill>
            <a:schemeClr val="accent1">
              <a:lumMod val="60000"/>
              <a:lumOff val="40000"/>
              <a:alpha val="41961"/>
            </a:schemeClr>
          </a:solidFill>
        </p:spPr>
        <p:txBody>
          <a:bodyPr>
            <a:noAutofit/>
          </a:bodyPr>
          <a:lstStyle/>
          <a:p>
            <a:pPr rtl="1"/>
            <a:r>
              <a:rPr lang="fa-IR" sz="2700" b="1" dirty="0">
                <a:solidFill>
                  <a:srgbClr val="FFFF99"/>
                </a:solidFill>
                <a:cs typeface="B Titr" panose="00000700000000000000" pitchFamily="2" charset="-78"/>
              </a:rPr>
              <a:t>برنامه جامع </a:t>
            </a:r>
            <a:r>
              <a:rPr lang="fa-IR" sz="2700" b="1" dirty="0" smtClean="0">
                <a:solidFill>
                  <a:srgbClr val="FFFF99"/>
                </a:solidFill>
                <a:cs typeface="B Titr" panose="00000700000000000000" pitchFamily="2" charset="-78"/>
              </a:rPr>
              <a:t>"مهار</a:t>
            </a:r>
            <a:r>
              <a:rPr lang="fa-IR" sz="2700" b="1" dirty="0">
                <a:solidFill>
                  <a:srgbClr val="FFFF99"/>
                </a:solidFill>
                <a:cs typeface="B Titr" panose="00000700000000000000" pitchFamily="2" charset="-78"/>
              </a:rPr>
              <a:t>، پایش، پیشگیری و کاهش سقط </a:t>
            </a:r>
            <a:r>
              <a:rPr lang="fa-IR" sz="2700" b="1" dirty="0" err="1" smtClean="0">
                <a:solidFill>
                  <a:srgbClr val="FFFF99"/>
                </a:solidFill>
                <a:cs typeface="B Titr" panose="00000700000000000000" pitchFamily="2" charset="-78"/>
              </a:rPr>
              <a:t>خودبه</a:t>
            </a:r>
            <a:r>
              <a:rPr lang="fa-IR" sz="2700" b="1" dirty="0" err="1">
                <a:solidFill>
                  <a:srgbClr val="FFFF99"/>
                </a:solidFill>
                <a:cs typeface="B Titr" panose="00000700000000000000" pitchFamily="2" charset="-78"/>
              </a:rPr>
              <a:t>‌</a:t>
            </a:r>
            <a:r>
              <a:rPr lang="fa-IR" sz="2700" b="1" dirty="0" err="1" smtClean="0">
                <a:solidFill>
                  <a:srgbClr val="FFFF99"/>
                </a:solidFill>
                <a:cs typeface="B Titr" panose="00000700000000000000" pitchFamily="2" charset="-78"/>
              </a:rPr>
              <a:t>خودی</a:t>
            </a:r>
            <a:r>
              <a:rPr lang="fa-IR" sz="2700" b="1" dirty="0" smtClean="0">
                <a:solidFill>
                  <a:srgbClr val="FFFF99"/>
                </a:solidFill>
                <a:cs typeface="B Titr" panose="00000700000000000000" pitchFamily="2" charset="-78"/>
              </a:rPr>
              <a:t> </a:t>
            </a:r>
            <a:r>
              <a:rPr lang="fa-IR" sz="2700" b="1" dirty="0">
                <a:solidFill>
                  <a:srgbClr val="FFFF99"/>
                </a:solidFill>
                <a:cs typeface="B Titr" panose="00000700000000000000" pitchFamily="2" charset="-78"/>
              </a:rPr>
              <a:t>جنین </a:t>
            </a:r>
            <a:r>
              <a:rPr lang="fa-IR" sz="2700" b="1" dirty="0" err="1" smtClean="0">
                <a:solidFill>
                  <a:srgbClr val="FFFF99"/>
                </a:solidFill>
                <a:cs typeface="B Titr" panose="00000700000000000000" pitchFamily="2" charset="-78"/>
              </a:rPr>
              <a:t>به‌صورت</a:t>
            </a:r>
            <a:r>
              <a:rPr lang="fa-IR" sz="2700" b="1" dirty="0" smtClean="0">
                <a:solidFill>
                  <a:srgbClr val="FFFF99"/>
                </a:solidFill>
                <a:cs typeface="B Titr" panose="00000700000000000000" pitchFamily="2" charset="-78"/>
              </a:rPr>
              <a:t> </a:t>
            </a:r>
            <a:r>
              <a:rPr lang="fa-IR" sz="2700" b="1" dirty="0">
                <a:solidFill>
                  <a:srgbClr val="FFFF99"/>
                </a:solidFill>
                <a:cs typeface="B Titr" panose="00000700000000000000" pitchFamily="2" charset="-78"/>
              </a:rPr>
              <a:t>ادغام در شبکه بهداشت شامل آموزش عمومی اصلاح سبک زندگی و آسیب‌های وارده ناشی از تغذیه و داروها بر سلامت </a:t>
            </a:r>
            <a:r>
              <a:rPr lang="fa-IR" sz="2700" b="1" dirty="0" smtClean="0">
                <a:solidFill>
                  <a:srgbClr val="FFFF99"/>
                </a:solidFill>
                <a:cs typeface="B Titr" panose="00000700000000000000" pitchFamily="2" charset="-78"/>
              </a:rPr>
              <a:t>جنین“</a:t>
            </a:r>
            <a:r>
              <a:rPr lang="en-US" sz="3000" b="1" dirty="0" smtClean="0">
                <a:solidFill>
                  <a:srgbClr val="FFFF99"/>
                </a:solidFill>
                <a:cs typeface="B Titr" panose="00000700000000000000" pitchFamily="2" charset="-78"/>
              </a:rPr>
              <a:t/>
            </a:r>
            <a:br>
              <a:rPr lang="en-US" sz="3000" b="1" dirty="0" smtClean="0">
                <a:solidFill>
                  <a:srgbClr val="FFFF99"/>
                </a:solidFill>
                <a:cs typeface="B Titr" panose="00000700000000000000" pitchFamily="2" charset="-78"/>
              </a:rPr>
            </a:br>
            <a:r>
              <a:rPr lang="fa-IR" sz="3200" b="1" dirty="0" smtClean="0">
                <a:solidFill>
                  <a:srgbClr val="FFFF99"/>
                </a:solidFill>
                <a:cs typeface="B Titr" panose="00000700000000000000" pitchFamily="2" charset="-78"/>
              </a:rPr>
              <a:t/>
            </a:r>
            <a:br>
              <a:rPr lang="fa-IR" sz="3200" b="1" dirty="0" smtClean="0">
                <a:solidFill>
                  <a:srgbClr val="FFFF99"/>
                </a:solidFill>
                <a:cs typeface="B Titr" panose="00000700000000000000" pitchFamily="2" charset="-78"/>
              </a:rPr>
            </a:br>
            <a:r>
              <a:rPr lang="ar-SA" sz="1800" b="1" dirty="0">
                <a:solidFill>
                  <a:srgbClr val="FFFF99"/>
                </a:solidFill>
                <a:effectLst/>
                <a:cs typeface="B Nazanin" panose="00000400000000000000" pitchFamily="2" charset="-78"/>
              </a:rPr>
              <a:t>مبتنی بر مراقبت‌های ادغام یافته در سطح اول ارایه خدمت شبکه خدمات جامع و همگانی سلامت </a:t>
            </a:r>
            <a:r>
              <a:rPr lang="en-US" sz="1800" dirty="0">
                <a:solidFill>
                  <a:srgbClr val="FFFF99"/>
                </a:solidFill>
                <a:effectLst/>
                <a:cs typeface="B Nazanin" panose="00000400000000000000" pitchFamily="2" charset="-78"/>
              </a:rPr>
              <a:t/>
            </a:r>
            <a:br>
              <a:rPr lang="en-US" sz="1800" dirty="0">
                <a:solidFill>
                  <a:srgbClr val="FFFF99"/>
                </a:solidFill>
                <a:effectLst/>
                <a:cs typeface="B Nazanin" panose="00000400000000000000" pitchFamily="2" charset="-78"/>
              </a:rPr>
            </a:br>
            <a:r>
              <a:rPr lang="ar-SA" sz="1800" b="1" dirty="0">
                <a:solidFill>
                  <a:srgbClr val="FFFF99"/>
                </a:solidFill>
                <a:effectLst/>
                <a:cs typeface="B Nazanin" panose="00000400000000000000" pitchFamily="2" charset="-78"/>
              </a:rPr>
              <a:t>و</a:t>
            </a:r>
            <a:r>
              <a:rPr lang="en-US" sz="1800" dirty="0">
                <a:solidFill>
                  <a:srgbClr val="FFFF99"/>
                </a:solidFill>
                <a:effectLst/>
                <a:cs typeface="B Nazanin" panose="00000400000000000000" pitchFamily="2" charset="-78"/>
              </a:rPr>
              <a:t/>
            </a:r>
            <a:br>
              <a:rPr lang="en-US" sz="1800" dirty="0">
                <a:solidFill>
                  <a:srgbClr val="FFFF99"/>
                </a:solidFill>
                <a:effectLst/>
                <a:cs typeface="B Nazanin" panose="00000400000000000000" pitchFamily="2" charset="-78"/>
              </a:rPr>
            </a:br>
            <a:r>
              <a:rPr lang="ar-SA" sz="1800" b="1" dirty="0">
                <a:solidFill>
                  <a:srgbClr val="FFFF99"/>
                </a:solidFill>
                <a:effectLst/>
                <a:cs typeface="B Nazanin" panose="00000400000000000000" pitchFamily="2" charset="-78"/>
              </a:rPr>
              <a:t>همکاری‌های بین بخشی</a:t>
            </a:r>
            <a:endParaRPr lang="en-US" sz="1100" dirty="0">
              <a:solidFill>
                <a:srgbClr val="FFFF99"/>
              </a:solidFill>
              <a:cs typeface="B Nazanin" panose="00000400000000000000" pitchFamily="2" charset="-78"/>
            </a:endParaRPr>
          </a:p>
        </p:txBody>
      </p:sp>
      <p:sp>
        <p:nvSpPr>
          <p:cNvPr id="3" name="Subtitle 2"/>
          <p:cNvSpPr>
            <a:spLocks noGrp="1"/>
          </p:cNvSpPr>
          <p:nvPr>
            <p:ph type="subTitle" idx="1"/>
          </p:nvPr>
        </p:nvSpPr>
        <p:spPr>
          <a:xfrm>
            <a:off x="76200" y="5029200"/>
            <a:ext cx="3048000" cy="1752600"/>
          </a:xfrm>
        </p:spPr>
        <p:txBody>
          <a:bodyPr>
            <a:noAutofit/>
          </a:bodyPr>
          <a:lstStyle/>
          <a:p>
            <a:pPr rtl="1">
              <a:lnSpc>
                <a:spcPct val="100000"/>
              </a:lnSpc>
            </a:pPr>
            <a:r>
              <a:rPr lang="fa-IR" sz="1100" b="1" dirty="0" smtClean="0">
                <a:solidFill>
                  <a:schemeClr val="accent1">
                    <a:lumMod val="20000"/>
                    <a:lumOff val="80000"/>
                  </a:schemeClr>
                </a:solidFill>
                <a:latin typeface="+mj-lt"/>
                <a:ea typeface="+mj-ea"/>
                <a:cs typeface="B Titr" panose="00000700000000000000" pitchFamily="2" charset="-78"/>
              </a:rPr>
              <a:t>اداره سلامت مادران</a:t>
            </a:r>
          </a:p>
          <a:p>
            <a:pPr rtl="1">
              <a:lnSpc>
                <a:spcPct val="100000"/>
              </a:lnSpc>
            </a:pPr>
            <a:r>
              <a:rPr lang="fa-IR" sz="1100" b="1" dirty="0" smtClean="0">
                <a:solidFill>
                  <a:schemeClr val="accent1">
                    <a:lumMod val="20000"/>
                    <a:lumOff val="80000"/>
                  </a:schemeClr>
                </a:solidFill>
                <a:latin typeface="+mj-lt"/>
                <a:ea typeface="+mj-ea"/>
                <a:cs typeface="B Titr" panose="00000700000000000000" pitchFamily="2" charset="-78"/>
              </a:rPr>
              <a:t>مرکز </a:t>
            </a:r>
            <a:r>
              <a:rPr lang="fa-IR" sz="1100" b="1" dirty="0">
                <a:solidFill>
                  <a:schemeClr val="accent1">
                    <a:lumMod val="20000"/>
                    <a:lumOff val="80000"/>
                  </a:schemeClr>
                </a:solidFill>
                <a:latin typeface="+mj-lt"/>
                <a:ea typeface="+mj-ea"/>
                <a:cs typeface="B Titr" panose="00000700000000000000" pitchFamily="2" charset="-78"/>
              </a:rPr>
              <a:t>جوانی جمعیت، سلامت خانواده و </a:t>
            </a:r>
            <a:r>
              <a:rPr lang="fa-IR" sz="1100" b="1" dirty="0" smtClean="0">
                <a:solidFill>
                  <a:schemeClr val="accent1">
                    <a:lumMod val="20000"/>
                    <a:lumOff val="80000"/>
                  </a:schemeClr>
                </a:solidFill>
                <a:latin typeface="+mj-lt"/>
                <a:ea typeface="+mj-ea"/>
                <a:cs typeface="B Titr" panose="00000700000000000000" pitchFamily="2" charset="-78"/>
              </a:rPr>
              <a:t>مدارس</a:t>
            </a:r>
            <a:endParaRPr lang="en-US" sz="1100" b="1" dirty="0" smtClean="0">
              <a:solidFill>
                <a:schemeClr val="accent1">
                  <a:lumMod val="20000"/>
                  <a:lumOff val="80000"/>
                </a:schemeClr>
              </a:solidFill>
              <a:latin typeface="+mj-lt"/>
              <a:ea typeface="+mj-ea"/>
              <a:cs typeface="B Titr" panose="00000700000000000000" pitchFamily="2" charset="-78"/>
            </a:endParaRPr>
          </a:p>
          <a:p>
            <a:pPr rtl="1">
              <a:lnSpc>
                <a:spcPct val="100000"/>
              </a:lnSpc>
            </a:pPr>
            <a:r>
              <a:rPr lang="fa-IR" sz="1100" b="1" dirty="0" smtClean="0">
                <a:solidFill>
                  <a:schemeClr val="accent1">
                    <a:lumMod val="20000"/>
                    <a:lumOff val="80000"/>
                  </a:schemeClr>
                </a:solidFill>
                <a:latin typeface="+mj-lt"/>
                <a:ea typeface="+mj-ea"/>
                <a:cs typeface="B Titr" panose="00000700000000000000" pitchFamily="2" charset="-78"/>
              </a:rPr>
              <a:t>معاونت بهداشت</a:t>
            </a:r>
          </a:p>
          <a:p>
            <a:pPr rtl="1">
              <a:lnSpc>
                <a:spcPct val="100000"/>
              </a:lnSpc>
            </a:pPr>
            <a:r>
              <a:rPr lang="fa-IR" sz="1100" b="1" dirty="0" smtClean="0">
                <a:solidFill>
                  <a:schemeClr val="accent1">
                    <a:lumMod val="20000"/>
                    <a:lumOff val="80000"/>
                  </a:schemeClr>
                </a:solidFill>
                <a:latin typeface="+mj-lt"/>
                <a:ea typeface="+mj-ea"/>
                <a:cs typeface="B Titr" panose="00000700000000000000" pitchFamily="2" charset="-78"/>
              </a:rPr>
              <a:t>وزارت بهداشت، درمان و آموزش پزشکی</a:t>
            </a:r>
          </a:p>
          <a:p>
            <a:pPr rtl="1">
              <a:lnSpc>
                <a:spcPct val="100000"/>
              </a:lnSpc>
            </a:pPr>
            <a:endParaRPr lang="en-US" sz="1200" b="1" dirty="0" smtClean="0">
              <a:solidFill>
                <a:schemeClr val="accent1">
                  <a:lumMod val="20000"/>
                  <a:lumOff val="80000"/>
                </a:schemeClr>
              </a:solidFill>
              <a:latin typeface="+mj-lt"/>
              <a:ea typeface="+mj-ea"/>
              <a:cs typeface="B Titr" panose="00000700000000000000" pitchFamily="2" charset="-78"/>
            </a:endParaRPr>
          </a:p>
          <a:p>
            <a:pPr rtl="1">
              <a:lnSpc>
                <a:spcPct val="100000"/>
              </a:lnSpc>
            </a:pPr>
            <a:r>
              <a:rPr lang="fa-IR" sz="1050" b="1" dirty="0" err="1" smtClean="0">
                <a:solidFill>
                  <a:schemeClr val="accent1">
                    <a:lumMod val="20000"/>
                    <a:lumOff val="80000"/>
                  </a:schemeClr>
                </a:solidFill>
                <a:latin typeface="+mj-lt"/>
                <a:ea typeface="+mj-ea"/>
                <a:cs typeface="B Titr" panose="00000700000000000000" pitchFamily="2" charset="-78"/>
              </a:rPr>
              <a:t>آذرماه</a:t>
            </a:r>
            <a:r>
              <a:rPr lang="fa-IR" sz="1050" b="1" dirty="0" smtClean="0">
                <a:solidFill>
                  <a:schemeClr val="accent1">
                    <a:lumMod val="20000"/>
                    <a:lumOff val="80000"/>
                  </a:schemeClr>
                </a:solidFill>
                <a:latin typeface="+mj-lt"/>
                <a:ea typeface="+mj-ea"/>
                <a:cs typeface="B Titr" panose="00000700000000000000" pitchFamily="2" charset="-78"/>
              </a:rPr>
              <a:t> 1402</a:t>
            </a:r>
            <a:endParaRPr lang="en-US" sz="1050" b="1" dirty="0">
              <a:solidFill>
                <a:schemeClr val="accent1">
                  <a:lumMod val="20000"/>
                  <a:lumOff val="80000"/>
                </a:schemeClr>
              </a:solidFill>
              <a:latin typeface="+mj-lt"/>
              <a:ea typeface="+mj-ea"/>
              <a:cs typeface="B Titr" panose="00000700000000000000" pitchFamily="2" charset="-78"/>
            </a:endParaRPr>
          </a:p>
        </p:txBody>
      </p:sp>
    </p:spTree>
    <p:extLst>
      <p:ext uri="{BB962C8B-B14F-4D97-AF65-F5344CB8AC3E}">
        <p14:creationId xmlns:p14="http://schemas.microsoft.com/office/powerpoint/2010/main" val="1850314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3333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00200"/>
            <a:ext cx="6858000" cy="1376363"/>
          </a:xfrm>
          <a:ln>
            <a:solidFill>
              <a:schemeClr val="accent5">
                <a:lumMod val="60000"/>
                <a:lumOff val="40000"/>
              </a:schemeClr>
            </a:solidFill>
          </a:ln>
        </p:spPr>
        <p:txBody>
          <a:bodyPr anchor="ctr">
            <a:normAutofit/>
          </a:bodyPr>
          <a:lstStyle/>
          <a:p>
            <a:pPr rtl="1"/>
            <a:r>
              <a:rPr lang="fa-IR" sz="5400" b="1" dirty="0" smtClean="0">
                <a:solidFill>
                  <a:schemeClr val="accent5">
                    <a:lumMod val="60000"/>
                    <a:lumOff val="40000"/>
                  </a:schemeClr>
                </a:solidFill>
                <a:cs typeface="B Nazanin" panose="00000400000000000000" pitchFamily="2" charset="-78"/>
              </a:rPr>
              <a:t>خدمات آموزشی</a:t>
            </a:r>
            <a:endParaRPr lang="en-US" sz="5400" b="1" dirty="0">
              <a:solidFill>
                <a:schemeClr val="accent5">
                  <a:lumMod val="60000"/>
                  <a:lumOff val="40000"/>
                </a:schemeClr>
              </a:solidFill>
              <a:cs typeface="B Nazanin" panose="00000400000000000000" pitchFamily="2" charset="-78"/>
            </a:endParaRPr>
          </a:p>
        </p:txBody>
      </p:sp>
      <p:sp>
        <p:nvSpPr>
          <p:cNvPr id="3" name="Rectangle 2"/>
          <p:cNvSpPr/>
          <p:nvPr/>
        </p:nvSpPr>
        <p:spPr>
          <a:xfrm>
            <a:off x="3200400" y="3505200"/>
            <a:ext cx="2895600" cy="838200"/>
          </a:xfrm>
          <a:prstGeom prst="rect">
            <a:avLst/>
          </a:prstGeom>
          <a:ln>
            <a:noFill/>
          </a:ln>
        </p:spPr>
        <p:txBody>
          <a:bodyPr vert="horz" lIns="91440" tIns="45720" rIns="91440" bIns="45720" rtlCol="0" anchor="ctr">
            <a:normAutofit/>
          </a:bodyPr>
          <a:lstStyle/>
          <a:p>
            <a:pPr algn="ctr" defTabSz="914400" rtl="1">
              <a:lnSpc>
                <a:spcPct val="90000"/>
              </a:lnSpc>
              <a:spcBef>
                <a:spcPct val="0"/>
              </a:spcBef>
            </a:pPr>
            <a:r>
              <a:rPr lang="fa-IR" sz="2800" b="1" cap="all" dirty="0" err="1">
                <a:solidFill>
                  <a:schemeClr val="accent6">
                    <a:lumMod val="20000"/>
                    <a:lumOff val="80000"/>
                  </a:schemeClr>
                </a:solidFill>
                <a:effectLst>
                  <a:outerShdw blurRad="50800" dist="25400" dir="4980000" algn="tl" rotWithShape="0">
                    <a:srgbClr val="000000">
                      <a:alpha val="36000"/>
                    </a:srgbClr>
                  </a:outerShdw>
                </a:effectLst>
                <a:latin typeface="+mj-lt"/>
                <a:ea typeface="+mj-ea"/>
                <a:cs typeface="B Nazanin" panose="00000400000000000000" pitchFamily="2" charset="-78"/>
              </a:rPr>
              <a:t>گروه‌های</a:t>
            </a:r>
            <a:r>
              <a:rPr lang="fa-IR" sz="2800" b="1" cap="all" dirty="0">
                <a:solidFill>
                  <a:schemeClr val="accent6">
                    <a:lumMod val="20000"/>
                    <a:lumOff val="80000"/>
                  </a:schemeClr>
                </a:solidFill>
                <a:effectLst>
                  <a:outerShdw blurRad="50800" dist="25400" dir="4980000" algn="tl" rotWithShape="0">
                    <a:srgbClr val="000000">
                      <a:alpha val="36000"/>
                    </a:srgbClr>
                  </a:outerShdw>
                </a:effectLst>
                <a:latin typeface="+mj-lt"/>
                <a:ea typeface="+mj-ea"/>
                <a:cs typeface="B Nazanin" panose="00000400000000000000" pitchFamily="2" charset="-78"/>
              </a:rPr>
              <a:t> سنی</a:t>
            </a:r>
            <a:endParaRPr lang="en-US" sz="2800" b="1" cap="all" dirty="0">
              <a:solidFill>
                <a:schemeClr val="accent6">
                  <a:lumMod val="20000"/>
                  <a:lumOff val="80000"/>
                </a:schemeClr>
              </a:solidFill>
              <a:effectLst>
                <a:outerShdw blurRad="50800" dist="25400" dir="4980000" algn="tl" rotWithShape="0">
                  <a:srgbClr val="000000">
                    <a:alpha val="36000"/>
                  </a:srgbClr>
                </a:outerShdw>
              </a:effectLst>
              <a:latin typeface="+mj-lt"/>
              <a:ea typeface="+mj-ea"/>
              <a:cs typeface="B Nazanin" panose="00000400000000000000" pitchFamily="2" charset="-78"/>
            </a:endParaRPr>
          </a:p>
        </p:txBody>
      </p:sp>
    </p:spTree>
    <p:extLst>
      <p:ext uri="{BB962C8B-B14F-4D97-AF65-F5344CB8AC3E}">
        <p14:creationId xmlns:p14="http://schemas.microsoft.com/office/powerpoint/2010/main" val="1315885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333399"/>
        </a:solidFill>
        <a:effectLst/>
      </p:bgPr>
    </p:bg>
    <p:spTree>
      <p:nvGrpSpPr>
        <p:cNvPr id="1" name=""/>
        <p:cNvGrpSpPr/>
        <p:nvPr/>
      </p:nvGrpSpPr>
      <p:grpSpPr>
        <a:xfrm>
          <a:off x="0" y="0"/>
          <a:ext cx="0" cy="0"/>
          <a:chOff x="0" y="0"/>
          <a:chExt cx="0" cy="0"/>
        </a:xfrm>
      </p:grpSpPr>
      <p:sp>
        <p:nvSpPr>
          <p:cNvPr id="2" name="Rectangle 1"/>
          <p:cNvSpPr/>
          <p:nvPr/>
        </p:nvSpPr>
        <p:spPr>
          <a:xfrm>
            <a:off x="76200" y="990600"/>
            <a:ext cx="8839200" cy="5658472"/>
          </a:xfrm>
          <a:prstGeom prst="rect">
            <a:avLst/>
          </a:prstGeom>
          <a:solidFill>
            <a:srgbClr val="002060"/>
          </a:solidFill>
          <a:ln w="9525" cap="flat" cmpd="sng" algn="ctr">
            <a:solidFill>
              <a:schemeClr val="accent1">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marL="457200" algn="just" rtl="1">
              <a:lnSpc>
                <a:spcPct val="115000"/>
              </a:lnSpc>
              <a:spcAft>
                <a:spcPts val="0"/>
              </a:spcAft>
            </a:pPr>
            <a:r>
              <a:rPr lang="fa-IR" b="1" u="sng"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گروه هدف</a:t>
            </a: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کلیه نوجوانان (دختر و پسر) از 12 سال تا 18 سال (یعنی 17 سال و 11 ماه و 29 روز).</a:t>
            </a:r>
            <a:endParaRPr lang="en-US"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457200" algn="just" rtl="1">
              <a:lnSpc>
                <a:spcPct val="115000"/>
              </a:lnSpc>
              <a:spcAft>
                <a:spcPts val="0"/>
              </a:spcAft>
            </a:pPr>
            <a:r>
              <a:rPr lang="fa-IR" b="1" u="sng"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خدمت</a:t>
            </a: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آموزش </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سالیانه در </a:t>
            </a:r>
            <a:endParaRPr lang="en-US"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685800" lvl="1" algn="just" rtl="1">
              <a:lnSpc>
                <a:spcPct val="115000"/>
              </a:lnSpc>
            </a:pP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sym typeface="Wingdings" panose="05000000000000000000" pitchFamily="2" charset="2"/>
              </a:rPr>
              <a:t> </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طی یکی از </a:t>
            </a:r>
            <a:r>
              <a:rPr lang="fa-IR" dirty="0" err="1"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مراقبت‌های</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a:t>
            </a: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معمول در نظام شبکه</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از جمله تشکیل پرونده.</a:t>
            </a:r>
            <a:endParaRPr lang="en-US"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685800" lvl="1" algn="just" rtl="1">
              <a:lnSpc>
                <a:spcPct val="115000"/>
              </a:lnSpc>
            </a:pP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sym typeface="Wingdings" panose="05000000000000000000" pitchFamily="2" charset="2"/>
              </a:rPr>
              <a:t> </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مدارس </a:t>
            </a: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تحت پوشش.</a:t>
            </a:r>
            <a:endParaRPr lang="en-US"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457200" algn="just" rtl="1">
              <a:lnSpc>
                <a:spcPct val="115000"/>
              </a:lnSpc>
              <a:spcAft>
                <a:spcPts val="0"/>
              </a:spcAft>
            </a:pPr>
            <a:r>
              <a:rPr lang="fa-IR" b="1"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a:t>
            </a:r>
            <a:endParaRPr lang="en-US"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228600" algn="just" rtl="1">
              <a:lnSpc>
                <a:spcPct val="115000"/>
              </a:lnSpc>
              <a:spcBef>
                <a:spcPts val="500"/>
              </a:spcBef>
              <a:spcAft>
                <a:spcPts val="0"/>
              </a:spcAft>
            </a:pPr>
            <a:r>
              <a:rPr lang="ar-SA"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در </a:t>
            </a:r>
            <a:r>
              <a:rPr lang="ar-SA"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طی این خدمت، در صورتی‌که </a:t>
            </a:r>
            <a:endParaRPr lang="en-US"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800100" lvl="1" indent="-342900" algn="just" rtl="1">
              <a:lnSpc>
                <a:spcPct val="115000"/>
              </a:lnSpc>
              <a:buFont typeface="Symbol" panose="05050102010706020507" pitchFamily="18" charset="2"/>
              <a:buChar char=""/>
            </a:pPr>
            <a:r>
              <a:rPr lang="fa-IR" b="1" dirty="0">
                <a:solidFill>
                  <a:schemeClr val="accent2">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خدمت گیرنده متاهل (زن غیر باردار یا </a:t>
            </a:r>
            <a:r>
              <a:rPr lang="fa-IR" b="1" dirty="0" smtClean="0">
                <a:solidFill>
                  <a:schemeClr val="accent2">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مرد)</a:t>
            </a:r>
            <a:endParaRPr lang="fa-IR" b="1"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1257300" lvl="2" indent="-342900" algn="just" rtl="1">
              <a:lnSpc>
                <a:spcPct val="115000"/>
              </a:lnSpc>
              <a:buFont typeface="Symbol" panose="05050102010706020507" pitchFamily="18" charset="2"/>
              <a:buChar char=""/>
            </a:pP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آموزش </a:t>
            </a: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سبک </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زندگی و </a:t>
            </a: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تغذیه سالم </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در </a:t>
            </a: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جهت حفظ توان بارداری و پیشگیری از بروز اختلالات بارداری</a:t>
            </a:r>
            <a:endParaRPr lang="en-US"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algn="just" rtl="1"/>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(سقط خود به خود جنین</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a:t>
            </a:r>
            <a:endParaRPr lang="en-US"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1257300" lvl="2" indent="-342900" algn="just" rtl="1">
              <a:lnSpc>
                <a:spcPct val="115000"/>
              </a:lnSpc>
              <a:buFont typeface="Symbol" panose="05050102010706020507" pitchFamily="18" charset="2"/>
              <a:buChar char=""/>
            </a:pP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آگاهی رسانی در خصوص سقط خود به </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خود </a:t>
            </a: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و نحوه برخورد با آن و لزوم مراجعه زودهنگام بلافاصله پس از تعویق عادت ماهیانه</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a:t>
            </a:r>
            <a:endParaRPr lang="en-US"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1257300" lvl="2" indent="-342900" algn="just" rtl="1">
              <a:lnSpc>
                <a:spcPct val="115000"/>
              </a:lnSpc>
              <a:buFont typeface="Symbol" panose="05050102010706020507" pitchFamily="18" charset="2"/>
              <a:buChar char=""/>
            </a:pP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تاکید به آقایان در مورد ضرورت </a:t>
            </a: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همدلی و همکاری با همسر در دوران </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بارداری.</a:t>
            </a:r>
          </a:p>
          <a:p>
            <a:pPr marL="800100" lvl="1" indent="-342900" algn="just" rtl="1">
              <a:lnSpc>
                <a:spcPct val="115000"/>
              </a:lnSpc>
              <a:buFont typeface="Symbol" panose="05050102010706020507" pitchFamily="18" charset="2"/>
              <a:buChar char=""/>
            </a:pPr>
            <a:r>
              <a:rPr lang="fa-IR" b="1" dirty="0" smtClean="0">
                <a:solidFill>
                  <a:schemeClr val="accent2">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خدمت </a:t>
            </a:r>
            <a:r>
              <a:rPr lang="fa-IR" b="1" dirty="0">
                <a:solidFill>
                  <a:schemeClr val="accent2">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گیرنده مجرد </a:t>
            </a:r>
            <a:endParaRPr lang="en-US" b="1" dirty="0">
              <a:solidFill>
                <a:schemeClr val="accent2">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1257300" lvl="2" indent="-342900" algn="just" rtl="1">
              <a:lnSpc>
                <a:spcPct val="115000"/>
              </a:lnSpc>
              <a:buFont typeface="Symbol" panose="05050102010706020507" pitchFamily="18" charset="2"/>
              <a:buChar char=""/>
            </a:pP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تا هماهنگی با وزارت آموزش و پرورش به تعویق افتد.</a:t>
            </a:r>
            <a:endParaRPr lang="en-US"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457200" algn="just" rtl="1">
              <a:lnSpc>
                <a:spcPct val="115000"/>
              </a:lnSpc>
              <a:spcAft>
                <a:spcPts val="0"/>
              </a:spcAft>
            </a:pPr>
            <a:r>
              <a:rPr lang="en-US"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a:t>
            </a:r>
          </a:p>
          <a:p>
            <a:pPr marL="742950" indent="-285750" algn="just" rtl="1">
              <a:lnSpc>
                <a:spcPct val="115000"/>
              </a:lnSpc>
              <a:spcAft>
                <a:spcPts val="1000"/>
              </a:spcAft>
              <a:buFont typeface="Arial" panose="020B0604020202020204" pitchFamily="34" charset="0"/>
              <a:buChar char="•"/>
            </a:pPr>
            <a:r>
              <a:rPr lang="fa-IR" b="1" dirty="0">
                <a:solidFill>
                  <a:schemeClr val="accent2">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آموزش در مدارس تحت </a:t>
            </a:r>
            <a:r>
              <a:rPr lang="fa-IR" b="1" dirty="0" smtClean="0">
                <a:solidFill>
                  <a:schemeClr val="accent2">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پوشش</a:t>
            </a:r>
            <a:endParaRPr lang="fa-IR" b="1" dirty="0">
              <a:solidFill>
                <a:schemeClr val="accent2">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1200150" lvl="1" indent="-285750" algn="just" rtl="1">
              <a:lnSpc>
                <a:spcPct val="115000"/>
              </a:lnSpc>
              <a:spcAft>
                <a:spcPts val="1000"/>
              </a:spcAft>
              <a:buFont typeface="Arial" panose="020B0604020202020204" pitchFamily="34" charset="0"/>
              <a:buChar char="•"/>
            </a:pP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تا هماهنگی با وزارت آموزش و پرورش به تعویق افتد.</a:t>
            </a:r>
            <a:endParaRPr lang="en-US"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p:txBody>
      </p:sp>
      <p:sp>
        <p:nvSpPr>
          <p:cNvPr id="3" name="Rectangle 2"/>
          <p:cNvSpPr/>
          <p:nvPr/>
        </p:nvSpPr>
        <p:spPr>
          <a:xfrm>
            <a:off x="2590800" y="152400"/>
            <a:ext cx="6477000" cy="587853"/>
          </a:xfrm>
          <a:prstGeom prst="rect">
            <a:avLst/>
          </a:prstGeom>
          <a:solidFill>
            <a:srgbClr val="002060"/>
          </a:solidFill>
          <a:ln>
            <a:solidFill>
              <a:schemeClr val="accent1">
                <a:lumMod val="40000"/>
                <a:lumOff val="60000"/>
              </a:schemeClr>
            </a:solidFill>
          </a:ln>
        </p:spPr>
        <p:txBody>
          <a:bodyPr wrap="square">
            <a:spAutoFit/>
          </a:bodyPr>
          <a:lstStyle/>
          <a:p>
            <a:pPr algn="just" rtl="1">
              <a:lnSpc>
                <a:spcPct val="115000"/>
              </a:lnSpc>
              <a:spcBef>
                <a:spcPts val="500"/>
              </a:spcBef>
              <a:spcAft>
                <a:spcPts val="1000"/>
              </a:spcAft>
            </a:pPr>
            <a:r>
              <a:rPr lang="ar-SA" sz="2800" b="1"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a:t>
            </a:r>
            <a:r>
              <a:rPr lang="ar-SA" sz="2800" b="1"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گروه سنی </a:t>
            </a:r>
            <a:r>
              <a:rPr lang="ar-SA" sz="2800" b="1"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نوجوانان</a:t>
            </a:r>
            <a:endParaRPr lang="en-US" sz="1200" dirty="0">
              <a:solidFill>
                <a:schemeClr val="accent1">
                  <a:lumMod val="40000"/>
                  <a:lumOff val="60000"/>
                </a:schemeClr>
              </a:solidFill>
              <a:effectLst/>
              <a:latin typeface="Calibri" panose="020F0502020204030204" pitchFamily="34" charset="0"/>
              <a:ea typeface="Times New Roman" panose="02020603050405020304" pitchFamily="18" charset="0"/>
              <a:cs typeface="B Nazanin" panose="00000400000000000000" pitchFamily="2" charset="-78"/>
            </a:endParaRPr>
          </a:p>
        </p:txBody>
      </p:sp>
      <p:pic>
        <p:nvPicPr>
          <p:cNvPr id="4" name="Picture 3"/>
          <p:cNvPicPr>
            <a:picLocks noChangeAspect="1"/>
          </p:cNvPicPr>
          <p:nvPr/>
        </p:nvPicPr>
        <p:blipFill>
          <a:blip r:embed="rId2"/>
          <a:stretch>
            <a:fillRect/>
          </a:stretch>
        </p:blipFill>
        <p:spPr>
          <a:xfrm rot="20975336">
            <a:off x="347333" y="2777626"/>
            <a:ext cx="2694395" cy="3658110"/>
          </a:xfrm>
          <a:prstGeom prst="rect">
            <a:avLst/>
          </a:prstGeom>
        </p:spPr>
      </p:pic>
    </p:spTree>
    <p:extLst>
      <p:ext uri="{BB962C8B-B14F-4D97-AF65-F5344CB8AC3E}">
        <p14:creationId xmlns:p14="http://schemas.microsoft.com/office/powerpoint/2010/main" val="41208935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333399"/>
        </a:solidFill>
        <a:effectLst/>
      </p:bgPr>
    </p:bg>
    <p:spTree>
      <p:nvGrpSpPr>
        <p:cNvPr id="1" name=""/>
        <p:cNvGrpSpPr/>
        <p:nvPr/>
      </p:nvGrpSpPr>
      <p:grpSpPr>
        <a:xfrm>
          <a:off x="0" y="0"/>
          <a:ext cx="0" cy="0"/>
          <a:chOff x="0" y="0"/>
          <a:chExt cx="0" cy="0"/>
        </a:xfrm>
      </p:grpSpPr>
      <p:sp>
        <p:nvSpPr>
          <p:cNvPr id="3" name="Rectangle 2"/>
          <p:cNvSpPr/>
          <p:nvPr/>
        </p:nvSpPr>
        <p:spPr>
          <a:xfrm>
            <a:off x="2827275" y="26581"/>
            <a:ext cx="6307865" cy="587853"/>
          </a:xfrm>
          <a:prstGeom prst="rect">
            <a:avLst/>
          </a:prstGeom>
          <a:solidFill>
            <a:srgbClr val="002060"/>
          </a:solidFill>
          <a:ln>
            <a:solidFill>
              <a:schemeClr val="accent1">
                <a:lumMod val="40000"/>
                <a:lumOff val="60000"/>
              </a:schemeClr>
            </a:solidFill>
          </a:ln>
        </p:spPr>
        <p:txBody>
          <a:bodyPr wrap="square">
            <a:spAutoFit/>
          </a:bodyPr>
          <a:lstStyle/>
          <a:p>
            <a:pPr algn="just" rtl="1">
              <a:lnSpc>
                <a:spcPct val="115000"/>
              </a:lnSpc>
              <a:spcBef>
                <a:spcPts val="500"/>
              </a:spcBef>
              <a:spcAft>
                <a:spcPts val="1000"/>
              </a:spcAft>
            </a:pPr>
            <a:r>
              <a:rPr lang="ar-SA" sz="2800" b="1"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گروه سنی جوانان</a:t>
            </a:r>
            <a:endParaRPr lang="en-US" sz="2800" b="1"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p:txBody>
      </p:sp>
      <p:sp>
        <p:nvSpPr>
          <p:cNvPr id="4" name="Rectangle 3"/>
          <p:cNvSpPr/>
          <p:nvPr/>
        </p:nvSpPr>
        <p:spPr>
          <a:xfrm>
            <a:off x="152400" y="685800"/>
            <a:ext cx="8686800" cy="4898777"/>
          </a:xfrm>
          <a:prstGeom prst="rect">
            <a:avLst/>
          </a:prstGeom>
          <a:solidFill>
            <a:srgbClr val="002060"/>
          </a:solidFill>
          <a:ln w="9525" cap="flat" cmpd="sng" algn="ctr">
            <a:solidFill>
              <a:schemeClr val="accent1">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algn="just" rtl="1">
              <a:lnSpc>
                <a:spcPct val="115000"/>
              </a:lnSpc>
              <a:spcBef>
                <a:spcPts val="500"/>
              </a:spcBef>
              <a:spcAft>
                <a:spcPts val="1000"/>
              </a:spcAft>
            </a:pPr>
            <a:r>
              <a:rPr lang="ar-SA" b="1" u="sng"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گروه هدف</a:t>
            </a:r>
            <a:r>
              <a:rPr lang="ar-SA"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کلیه جوانان (زن و مرد)، 18 سال تا 30 سال (29 سال و 11 ماه و 29 روز).</a:t>
            </a:r>
            <a:endParaRPr lang="en-US" sz="1200"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algn="just" rtl="1">
              <a:lnSpc>
                <a:spcPct val="115000"/>
              </a:lnSpc>
              <a:spcBef>
                <a:spcPts val="500"/>
              </a:spcBef>
              <a:spcAft>
                <a:spcPts val="1000"/>
              </a:spcAft>
            </a:pPr>
            <a:r>
              <a:rPr lang="ar-SA" b="1" u="sng"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خدمت</a:t>
            </a:r>
            <a:r>
              <a:rPr lang="ar-SA"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a:t>
            </a:r>
            <a:r>
              <a:rPr lang="ar-SA"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آموزش</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سالیانه</a:t>
            </a:r>
            <a:r>
              <a:rPr lang="ar-SA"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در طی </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یکی از </a:t>
            </a:r>
            <a:r>
              <a:rPr lang="ar-SA"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مراقبت‌های </a:t>
            </a:r>
            <a:r>
              <a:rPr lang="ar-SA"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معمول در نظام </a:t>
            </a:r>
            <a:r>
              <a:rPr lang="ar-SA"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شبکه</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از جمله تشکیل پرونده.</a:t>
            </a:r>
            <a:endParaRPr lang="en-US" sz="1200"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algn="just" rtl="1">
              <a:lnSpc>
                <a:spcPct val="115000"/>
              </a:lnSpc>
              <a:spcBef>
                <a:spcPts val="500"/>
              </a:spcBef>
              <a:spcAft>
                <a:spcPts val="0"/>
              </a:spcAft>
            </a:pPr>
            <a:r>
              <a:rPr lang="ar-SA"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در </a:t>
            </a:r>
            <a:r>
              <a:rPr lang="ar-SA"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طی این خدمت، در صورتی‌که </a:t>
            </a:r>
            <a:endParaRPr lang="en-US" sz="1200"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342900" lvl="0" indent="-342900" algn="just" rtl="1">
              <a:lnSpc>
                <a:spcPct val="115000"/>
              </a:lnSpc>
              <a:spcAft>
                <a:spcPts val="0"/>
              </a:spcAft>
              <a:buFont typeface="Symbol" panose="05050102010706020507" pitchFamily="18" charset="2"/>
              <a:buChar char=""/>
            </a:pPr>
            <a:r>
              <a:rPr lang="fa-IR" b="1" dirty="0">
                <a:solidFill>
                  <a:schemeClr val="accent2">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خدمت گیرنده متاهل (زن غیر باردار و مرد)</a:t>
            </a:r>
            <a:endParaRPr lang="en-US" b="1" dirty="0">
              <a:solidFill>
                <a:schemeClr val="accent2">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800100" lvl="1" indent="-342900" algn="just" rtl="1">
              <a:lnSpc>
                <a:spcPct val="115000"/>
              </a:lnSpc>
              <a:buFont typeface="Symbol" panose="05050102010706020507" pitchFamily="18" charset="2"/>
              <a:buChar char=""/>
            </a:pP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آموزش سبک زندگی و تغذیه سالم در جهت حفظ توان بارداری و پیشگیری از بروز اختلالات </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بارداری (سقط </a:t>
            </a: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خود به خود جنین)؛</a:t>
            </a:r>
            <a:endParaRPr lang="en-US"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800100" lvl="1" indent="-342900" algn="just" rtl="1">
              <a:lnSpc>
                <a:spcPct val="115000"/>
              </a:lnSpc>
              <a:buFont typeface="Symbol" panose="05050102010706020507" pitchFamily="18" charset="2"/>
              <a:buChar char=""/>
            </a:pP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آگاهی </a:t>
            </a: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رسانی در خصوص سقط خود به </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خود </a:t>
            </a: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و نحوه برخورد با آن و لزوم مراجعه زودهنگام بلافاصله پس از تعویق عادت ماهیانه؛ </a:t>
            </a:r>
            <a:endPar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800100" lvl="1" indent="-342900" algn="just" rtl="1">
              <a:lnSpc>
                <a:spcPct val="115000"/>
              </a:lnSpc>
              <a:buFont typeface="Symbol" panose="05050102010706020507" pitchFamily="18" charset="2"/>
              <a:buChar char=""/>
            </a:pP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تاکید به آقایان در خصوص </a:t>
            </a: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ضرورت همدلی و همکاری با همسر در دوران </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بارداری.</a:t>
            </a:r>
            <a:endParaRPr lang="en-US" sz="1600"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342900" lvl="0" indent="-342900" algn="just" rtl="1">
              <a:lnSpc>
                <a:spcPct val="115000"/>
              </a:lnSpc>
              <a:spcAft>
                <a:spcPts val="1000"/>
              </a:spcAft>
              <a:buFont typeface="Symbol" panose="05050102010706020507" pitchFamily="18" charset="2"/>
              <a:buChar char=""/>
            </a:pPr>
            <a:r>
              <a:rPr lang="fa-IR" b="1" dirty="0">
                <a:solidFill>
                  <a:schemeClr val="accent2">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خدمت گیرنده مجرد </a:t>
            </a:r>
            <a:endParaRPr lang="en-US" b="1" dirty="0">
              <a:solidFill>
                <a:schemeClr val="accent2">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742950" lvl="1" indent="-285750" algn="r" rtl="1">
              <a:buFont typeface="Arial" panose="020B0604020202020204" pitchFamily="34" charset="0"/>
              <a:buChar char="•"/>
            </a:pP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آموزش سبک </a:t>
            </a: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زندگی و تغذیه سالم  با تاکید بر </a:t>
            </a:r>
            <a:r>
              <a:rPr lang="fa-IR" dirty="0" err="1">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آموزه‌های</a:t>
            </a: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طب ایرانی در جهت حفظ توان بارداری و پیشگیری از اختلالات بارداری (سقط خود به خود جنین</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ویژه جوانان و میانسالان مجرد.</a:t>
            </a:r>
            <a:endParaRPr lang="en-US"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742950" lvl="1" indent="-285750" algn="r" rtl="1">
              <a:buFont typeface="Arial" panose="020B0604020202020204" pitchFamily="34" charset="0"/>
              <a:buChar char="•"/>
            </a:pPr>
            <a:endParaRPr lang="fa-IR" dirty="0">
              <a:solidFill>
                <a:schemeClr val="accent1">
                  <a:lumMod val="40000"/>
                  <a:lumOff val="60000"/>
                </a:schemeClr>
              </a:solidFill>
              <a:latin typeface="Calibri" panose="020F0502020204030204" pitchFamily="34" charset="0"/>
              <a:cs typeface="B Nazanin" panose="00000400000000000000" pitchFamily="2" charset="-78"/>
            </a:endParaRPr>
          </a:p>
          <a:p>
            <a:pPr lvl="1" algn="r" rtl="1"/>
            <a:endParaRPr lang="en-US" dirty="0">
              <a:solidFill>
                <a:schemeClr val="accent1">
                  <a:lumMod val="40000"/>
                  <a:lumOff val="60000"/>
                </a:schemeClr>
              </a:solidFill>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6400800" y="3200400"/>
            <a:ext cx="2743200" cy="3658110"/>
          </a:xfrm>
          <a:prstGeom prst="rect">
            <a:avLst/>
          </a:prstGeom>
        </p:spPr>
      </p:pic>
      <p:pic>
        <p:nvPicPr>
          <p:cNvPr id="6" name="Picture 5"/>
          <p:cNvPicPr>
            <a:picLocks noChangeAspect="1"/>
          </p:cNvPicPr>
          <p:nvPr/>
        </p:nvPicPr>
        <p:blipFill>
          <a:blip r:embed="rId3"/>
          <a:stretch>
            <a:fillRect/>
          </a:stretch>
        </p:blipFill>
        <p:spPr>
          <a:xfrm>
            <a:off x="48805" y="3199890"/>
            <a:ext cx="2694395" cy="3658110"/>
          </a:xfrm>
          <a:prstGeom prst="rect">
            <a:avLst/>
          </a:prstGeom>
        </p:spPr>
      </p:pic>
    </p:spTree>
    <p:extLst>
      <p:ext uri="{BB962C8B-B14F-4D97-AF65-F5344CB8AC3E}">
        <p14:creationId xmlns:p14="http://schemas.microsoft.com/office/powerpoint/2010/main" val="36360428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333399"/>
        </a:solidFill>
        <a:effectLst/>
      </p:bgPr>
    </p:bg>
    <p:spTree>
      <p:nvGrpSpPr>
        <p:cNvPr id="1" name=""/>
        <p:cNvGrpSpPr/>
        <p:nvPr/>
      </p:nvGrpSpPr>
      <p:grpSpPr>
        <a:xfrm>
          <a:off x="0" y="0"/>
          <a:ext cx="0" cy="0"/>
          <a:chOff x="0" y="0"/>
          <a:chExt cx="0" cy="0"/>
        </a:xfrm>
      </p:grpSpPr>
      <p:sp>
        <p:nvSpPr>
          <p:cNvPr id="3" name="Rectangle 2"/>
          <p:cNvSpPr/>
          <p:nvPr/>
        </p:nvSpPr>
        <p:spPr>
          <a:xfrm>
            <a:off x="2743200" y="152400"/>
            <a:ext cx="6298936" cy="587853"/>
          </a:xfrm>
          <a:prstGeom prst="rect">
            <a:avLst/>
          </a:prstGeom>
          <a:solidFill>
            <a:srgbClr val="002060"/>
          </a:solidFill>
          <a:ln>
            <a:solidFill>
              <a:schemeClr val="accent1">
                <a:lumMod val="40000"/>
                <a:lumOff val="60000"/>
              </a:schemeClr>
            </a:solidFill>
          </a:ln>
        </p:spPr>
        <p:txBody>
          <a:bodyPr wrap="square">
            <a:spAutoFit/>
          </a:bodyPr>
          <a:lstStyle/>
          <a:p>
            <a:pPr algn="just" rtl="1">
              <a:lnSpc>
                <a:spcPct val="115000"/>
              </a:lnSpc>
              <a:spcBef>
                <a:spcPts val="500"/>
              </a:spcBef>
              <a:spcAft>
                <a:spcPts val="1000"/>
              </a:spcAft>
            </a:pPr>
            <a:r>
              <a:rPr lang="ar-SA" sz="2800" b="1"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گروه سنی </a:t>
            </a:r>
            <a:r>
              <a:rPr lang="fa-IR" sz="2800" b="1"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میانسالان</a:t>
            </a:r>
            <a:endParaRPr lang="en-US" sz="2800" b="1"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p:txBody>
      </p:sp>
      <p:sp>
        <p:nvSpPr>
          <p:cNvPr id="2" name="Rectangle 1"/>
          <p:cNvSpPr/>
          <p:nvPr/>
        </p:nvSpPr>
        <p:spPr>
          <a:xfrm>
            <a:off x="304800" y="838200"/>
            <a:ext cx="8229600" cy="5132687"/>
          </a:xfrm>
          <a:prstGeom prst="rect">
            <a:avLst/>
          </a:prstGeom>
          <a:solidFill>
            <a:srgbClr val="002060"/>
          </a:solidFill>
          <a:ln w="9525" cap="flat" cmpd="sng" algn="ctr">
            <a:solidFill>
              <a:schemeClr val="accent1">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algn="just" rtl="1">
              <a:lnSpc>
                <a:spcPct val="115000"/>
              </a:lnSpc>
              <a:spcBef>
                <a:spcPts val="500"/>
              </a:spcBef>
              <a:spcAft>
                <a:spcPts val="1000"/>
              </a:spcAft>
            </a:pPr>
            <a:r>
              <a:rPr lang="ar-SA" b="1" u="sng"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گروه هدف</a:t>
            </a:r>
            <a:r>
              <a:rPr lang="ar-SA"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کلیه میانسالان (زن و مرد)، 30 سال تا 54 سال (53 سال و 11 ماه و 29 روز).</a:t>
            </a:r>
            <a:endParaRPr lang="en-US" sz="1200"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457200" algn="just" rtl="1">
              <a:lnSpc>
                <a:spcPct val="115000"/>
              </a:lnSpc>
              <a:spcBef>
                <a:spcPts val="500"/>
              </a:spcBef>
              <a:spcAft>
                <a:spcPts val="1000"/>
              </a:spcAft>
            </a:pPr>
            <a:r>
              <a:rPr lang="ar-SA"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در صورتی‌که فرد از سن باروری خارج شده است، خدمتی در این زمینه ارایه نمی‌گردد.</a:t>
            </a:r>
            <a:endParaRPr lang="en-US" sz="1200"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algn="just" rtl="1">
              <a:lnSpc>
                <a:spcPct val="115000"/>
              </a:lnSpc>
              <a:spcBef>
                <a:spcPts val="500"/>
              </a:spcBef>
              <a:spcAft>
                <a:spcPts val="1000"/>
              </a:spcAft>
            </a:pPr>
            <a:r>
              <a:rPr lang="ar-SA" b="1" u="sng"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خدمت</a:t>
            </a:r>
            <a:r>
              <a:rPr lang="ar-SA"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a:t>
            </a:r>
            <a:r>
              <a:rPr lang="ar-SA"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آموزش</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سالیانه</a:t>
            </a:r>
            <a:r>
              <a:rPr lang="ar-SA"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در طی </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یکی از </a:t>
            </a:r>
            <a:r>
              <a:rPr lang="ar-SA"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مراقبت‌های </a:t>
            </a:r>
            <a:r>
              <a:rPr lang="ar-SA"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معمول در نظام </a:t>
            </a:r>
            <a:r>
              <a:rPr lang="ar-SA"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شبکه</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از جمله تشکیل پرونده.</a:t>
            </a:r>
            <a:endParaRPr lang="en-US" sz="1200"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algn="just" rtl="1">
              <a:lnSpc>
                <a:spcPct val="115000"/>
              </a:lnSpc>
              <a:spcBef>
                <a:spcPts val="500"/>
              </a:spcBef>
              <a:spcAft>
                <a:spcPts val="0"/>
              </a:spcAft>
            </a:pPr>
            <a:r>
              <a:rPr lang="ar-SA"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در طی این خدمت، در صورتی‌که </a:t>
            </a:r>
            <a:endParaRPr lang="en-US" sz="1200"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342900" lvl="0" indent="-342900" algn="just" rtl="1">
              <a:lnSpc>
                <a:spcPct val="115000"/>
              </a:lnSpc>
              <a:spcAft>
                <a:spcPts val="0"/>
              </a:spcAft>
              <a:buFont typeface="Symbol" panose="05050102010706020507" pitchFamily="18" charset="2"/>
              <a:buChar char=""/>
            </a:pPr>
            <a:r>
              <a:rPr lang="fa-IR" b="1" dirty="0">
                <a:solidFill>
                  <a:schemeClr val="accent2">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خدمت گیرنده متاهل (زن غیر باردار و مرد) </a:t>
            </a:r>
          </a:p>
          <a:p>
            <a:pPr marL="800100" lvl="1" indent="-342900" algn="just" rtl="1">
              <a:lnSpc>
                <a:spcPct val="115000"/>
              </a:lnSpc>
              <a:buFont typeface="Symbol" panose="05050102010706020507" pitchFamily="18" charset="2"/>
              <a:buChar char=""/>
            </a:pP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آموزش سبک زندگی و تغذیه سالم در جهت حفظ توان بارداری و پیشگیری از بروز اختلالات بارداری (سقط خود به خود جنین)؛</a:t>
            </a:r>
            <a:endParaRPr lang="en-US"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800100" lvl="1" indent="-342900" algn="just" rtl="1">
              <a:lnSpc>
                <a:spcPct val="115000"/>
              </a:lnSpc>
              <a:buFont typeface="Symbol" panose="05050102010706020507" pitchFamily="18" charset="2"/>
              <a:buChar char=""/>
            </a:pP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آگاهی </a:t>
            </a: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رسانی در خصوص سقط خود به </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خود </a:t>
            </a: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و نحوه برخورد با آن و لزوم مراجعه زودهنگام بلافاصله پس از تعویق عادت ماهیانه؛ </a:t>
            </a:r>
            <a:endPar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800100" lvl="1" indent="-342900" algn="just" rtl="1">
              <a:lnSpc>
                <a:spcPct val="115000"/>
              </a:lnSpc>
              <a:buFont typeface="Symbol" panose="05050102010706020507" pitchFamily="18" charset="2"/>
              <a:buChar char=""/>
            </a:pP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تاکید به آقایان در </a:t>
            </a: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خصوص ضرورت همدلی و همکاری با همسر در دوران </a:t>
            </a:r>
            <a:r>
              <a:rPr lang="fa-IR"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بارداری.</a:t>
            </a:r>
            <a:endParaRPr lang="en-US" sz="1600"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342900" lvl="0" indent="-342900" algn="just" rtl="1">
              <a:lnSpc>
                <a:spcPct val="115000"/>
              </a:lnSpc>
              <a:spcAft>
                <a:spcPts val="1000"/>
              </a:spcAft>
              <a:buFont typeface="Symbol" panose="05050102010706020507" pitchFamily="18" charset="2"/>
              <a:buChar char=""/>
            </a:pPr>
            <a:r>
              <a:rPr lang="fa-IR" b="1" dirty="0">
                <a:solidFill>
                  <a:schemeClr val="accent2">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خدمت گیرنده مجرد </a:t>
            </a:r>
            <a:endParaRPr lang="en-US" b="1" dirty="0">
              <a:solidFill>
                <a:schemeClr val="accent2">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marL="742950" lvl="1" indent="-285750" algn="r" rtl="1">
              <a:buFont typeface="Arial" panose="020B0604020202020204" pitchFamily="34" charset="0"/>
              <a:buChar char="•"/>
            </a:pP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آموزش سبک زندگی و تغذیه سالم  با تاکید بر </a:t>
            </a:r>
            <a:r>
              <a:rPr lang="fa-IR" dirty="0" err="1">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آموزه‌های</a:t>
            </a:r>
            <a:r>
              <a:rPr lang="fa-IR"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طب ایرانی در جهت حفظ توان بارداری و پیشگیری از اختلالات بارداری (سقط خود به خود جنین)- ویژه جوانان و میانسالان مجرد.</a:t>
            </a:r>
            <a:endParaRPr lang="en-US"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a:p>
            <a:pPr lvl="1" algn="r" rtl="1"/>
            <a:endParaRPr lang="en-US" dirty="0">
              <a:solidFill>
                <a:schemeClr val="accent1">
                  <a:lumMod val="40000"/>
                  <a:lumOff val="60000"/>
                </a:schemeClr>
              </a:solidFill>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6324600" y="3200400"/>
            <a:ext cx="2743200" cy="3658110"/>
          </a:xfrm>
          <a:prstGeom prst="rect">
            <a:avLst/>
          </a:prstGeom>
        </p:spPr>
      </p:pic>
      <p:pic>
        <p:nvPicPr>
          <p:cNvPr id="6" name="Picture 5"/>
          <p:cNvPicPr>
            <a:picLocks noChangeAspect="1"/>
          </p:cNvPicPr>
          <p:nvPr/>
        </p:nvPicPr>
        <p:blipFill>
          <a:blip r:embed="rId3"/>
          <a:stretch>
            <a:fillRect/>
          </a:stretch>
        </p:blipFill>
        <p:spPr>
          <a:xfrm>
            <a:off x="48805" y="3199890"/>
            <a:ext cx="2694395" cy="3658110"/>
          </a:xfrm>
          <a:prstGeom prst="rect">
            <a:avLst/>
          </a:prstGeom>
        </p:spPr>
      </p:pic>
    </p:spTree>
    <p:extLst>
      <p:ext uri="{BB962C8B-B14F-4D97-AF65-F5344CB8AC3E}">
        <p14:creationId xmlns:p14="http://schemas.microsoft.com/office/powerpoint/2010/main" val="21790232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333399"/>
        </a:solidFill>
        <a:effectLst/>
      </p:bgPr>
    </p:bg>
    <p:spTree>
      <p:nvGrpSpPr>
        <p:cNvPr id="1" name=""/>
        <p:cNvGrpSpPr/>
        <p:nvPr/>
      </p:nvGrpSpPr>
      <p:grpSpPr>
        <a:xfrm>
          <a:off x="0" y="0"/>
          <a:ext cx="0" cy="0"/>
          <a:chOff x="0" y="0"/>
          <a:chExt cx="0" cy="0"/>
        </a:xfrm>
      </p:grpSpPr>
      <p:sp>
        <p:nvSpPr>
          <p:cNvPr id="3" name="Rectangle 2"/>
          <p:cNvSpPr/>
          <p:nvPr/>
        </p:nvSpPr>
        <p:spPr>
          <a:xfrm>
            <a:off x="5257800" y="228600"/>
            <a:ext cx="3682418" cy="446276"/>
          </a:xfrm>
          <a:prstGeom prst="rect">
            <a:avLst/>
          </a:prstGeom>
          <a:solidFill>
            <a:schemeClr val="accent5">
              <a:lumMod val="60000"/>
              <a:lumOff val="40000"/>
            </a:schemeClr>
          </a:solidFill>
          <a:ln>
            <a:solidFill>
              <a:schemeClr val="accent5">
                <a:lumMod val="50000"/>
              </a:schemeClr>
            </a:solidFill>
          </a:ln>
        </p:spPr>
        <p:txBody>
          <a:bodyPr wrap="none">
            <a:spAutoFit/>
          </a:bodyPr>
          <a:lstStyle/>
          <a:p>
            <a:pPr algn="just" rtl="1">
              <a:lnSpc>
                <a:spcPct val="115000"/>
              </a:lnSpc>
              <a:spcBef>
                <a:spcPts val="500"/>
              </a:spcBef>
              <a:spcAft>
                <a:spcPts val="1000"/>
              </a:spcAft>
            </a:pPr>
            <a:r>
              <a:rPr lang="fa-IR" sz="2000" b="1" dirty="0" smtClean="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rPr>
              <a:t>در طی</a:t>
            </a:r>
            <a:r>
              <a:rPr lang="ar-SA" sz="2000" b="1" dirty="0" smtClean="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rPr>
              <a:t> </a:t>
            </a:r>
            <a:r>
              <a:rPr lang="ar-SA" sz="2000" b="1" dirty="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rPr>
              <a:t>آموزش باروری سالم و فرزندآوری</a:t>
            </a:r>
            <a:endParaRPr lang="en-US" sz="2000" b="1" dirty="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endParaRPr>
          </a:p>
        </p:txBody>
      </p:sp>
      <p:sp>
        <p:nvSpPr>
          <p:cNvPr id="4" name="Rectangle 3"/>
          <p:cNvSpPr/>
          <p:nvPr/>
        </p:nvSpPr>
        <p:spPr>
          <a:xfrm>
            <a:off x="1981200" y="710092"/>
            <a:ext cx="6911883" cy="2536592"/>
          </a:xfrm>
          <a:prstGeom prst="rect">
            <a:avLst/>
          </a:prstGeom>
          <a:solidFill>
            <a:schemeClr val="accent5">
              <a:lumMod val="60000"/>
              <a:lumOff val="40000"/>
            </a:schemeClr>
          </a:solidFill>
          <a:ln w="9525" cap="flat" cmpd="sng" algn="ctr">
            <a:solidFill>
              <a:schemeClr val="accent5">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algn="just" rtl="1">
              <a:lnSpc>
                <a:spcPct val="115000"/>
              </a:lnSpc>
              <a:spcBef>
                <a:spcPts val="500"/>
              </a:spcBef>
              <a:spcAft>
                <a:spcPts val="1000"/>
              </a:spcAft>
            </a:pPr>
            <a:r>
              <a:rPr lang="ar-SA" sz="1500" b="1" u="sng" dirty="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rPr>
              <a:t>گروه هدف</a:t>
            </a:r>
            <a:r>
              <a:rPr lang="ar-SA" sz="1500" dirty="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rPr>
              <a:t>: </a:t>
            </a:r>
            <a:r>
              <a:rPr lang="ar-SA" sz="1500" dirty="0" smtClean="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rPr>
              <a:t>همان گروه </a:t>
            </a:r>
            <a:r>
              <a:rPr lang="ar-SA" sz="1500" dirty="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rPr>
              <a:t>هدف در آموزش باروری سالم و فرزندآوری </a:t>
            </a:r>
            <a:endParaRPr lang="en-US" sz="1500" dirty="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endParaRPr>
          </a:p>
          <a:p>
            <a:pPr algn="just" rtl="1">
              <a:lnSpc>
                <a:spcPct val="115000"/>
              </a:lnSpc>
              <a:spcBef>
                <a:spcPts val="500"/>
              </a:spcBef>
              <a:spcAft>
                <a:spcPts val="1000"/>
              </a:spcAft>
            </a:pPr>
            <a:r>
              <a:rPr lang="ar-SA" sz="1500" b="1" u="sng" dirty="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rPr>
              <a:t>خدمت</a:t>
            </a:r>
            <a:r>
              <a:rPr lang="ar-SA" sz="1500" dirty="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rPr>
              <a:t>: آموزش</a:t>
            </a:r>
            <a:endParaRPr lang="en-US" sz="1500" dirty="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endParaRPr>
          </a:p>
          <a:p>
            <a:pPr marL="285750" indent="-285750" algn="just" rtl="1">
              <a:buFont typeface="Arial" panose="020B0604020202020204" pitchFamily="34" charset="0"/>
              <a:buChar char="•"/>
            </a:pPr>
            <a:r>
              <a:rPr lang="fa-IR" sz="1500" dirty="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rPr>
              <a:t>آموزش سبک زندگی و تغذیه سالم در جهت حفظ توان بارداری و پیشگیری از اختلالات بارداری (سقط </a:t>
            </a:r>
            <a:r>
              <a:rPr lang="fa-IR" sz="1500" dirty="0" err="1">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rPr>
              <a:t>خودبه‌خود</a:t>
            </a:r>
            <a:r>
              <a:rPr lang="fa-IR" sz="1500" dirty="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rPr>
              <a:t> جنین)؛</a:t>
            </a:r>
            <a:endParaRPr lang="en-US" sz="1500" dirty="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endParaRPr>
          </a:p>
          <a:p>
            <a:pPr marL="342900" lvl="0" indent="-342900" algn="just" rtl="1">
              <a:lnSpc>
                <a:spcPct val="115000"/>
              </a:lnSpc>
              <a:spcAft>
                <a:spcPts val="0"/>
              </a:spcAft>
              <a:buFont typeface="Symbol" panose="05050102010706020507" pitchFamily="18" charset="2"/>
              <a:buChar char=""/>
            </a:pPr>
            <a:r>
              <a:rPr lang="ar-SA" sz="1500" dirty="0" smtClean="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rPr>
              <a:t>آگاهی </a:t>
            </a:r>
            <a:r>
              <a:rPr lang="ar-SA" sz="1500" dirty="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rPr>
              <a:t>رسانی در خصوص سقط خود به خودی و نحوه برخورد با آن و لزوم مراجعه زودهنگام بلافاصله پس از تعویق عادت </a:t>
            </a:r>
            <a:r>
              <a:rPr lang="ar-SA" sz="1500" dirty="0" smtClean="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rPr>
              <a:t>ماهیانه؛</a:t>
            </a:r>
            <a:endParaRPr lang="en-US" sz="1500" dirty="0" smtClean="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endParaRPr>
          </a:p>
          <a:p>
            <a:pPr marL="342900" lvl="0" indent="-342900" algn="just" rtl="1">
              <a:lnSpc>
                <a:spcPct val="115000"/>
              </a:lnSpc>
              <a:spcAft>
                <a:spcPts val="0"/>
              </a:spcAft>
              <a:buFont typeface="Symbol" panose="05050102010706020507" pitchFamily="18" charset="2"/>
              <a:buChar char=""/>
            </a:pPr>
            <a:r>
              <a:rPr lang="fa-IR" sz="1500" dirty="0" smtClean="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rPr>
              <a:t>تاکید به آقایان </a:t>
            </a:r>
            <a:r>
              <a:rPr lang="ar-SA" sz="1500" dirty="0" smtClean="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rPr>
              <a:t>در </a:t>
            </a:r>
            <a:r>
              <a:rPr lang="ar-SA" sz="1500" dirty="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rPr>
              <a:t>خصوص ضرورت همدلی و همکاری با همسر در دوران </a:t>
            </a:r>
            <a:r>
              <a:rPr lang="ar-SA" sz="1500" dirty="0" smtClean="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rPr>
              <a:t>بارداری</a:t>
            </a:r>
            <a:r>
              <a:rPr lang="fa-IR" sz="1500" dirty="0" smtClean="0">
                <a:solidFill>
                  <a:schemeClr val="accent5">
                    <a:lumMod val="50000"/>
                  </a:schemeClr>
                </a:solidFill>
                <a:latin typeface="Calibri" panose="020F0502020204030204" pitchFamily="34" charset="0"/>
                <a:ea typeface="Times New Roman" panose="02020603050405020304" pitchFamily="18" charset="0"/>
                <a:cs typeface="B Nazanin" panose="00000400000000000000" pitchFamily="2" charset="-78"/>
              </a:rPr>
              <a:t>.</a:t>
            </a:r>
          </a:p>
          <a:p>
            <a:pPr lvl="0" algn="just" rtl="1">
              <a:lnSpc>
                <a:spcPct val="115000"/>
              </a:lnSpc>
              <a:spcAft>
                <a:spcPts val="0"/>
              </a:spcAft>
            </a:pPr>
            <a:endParaRPr lang="en-US" sz="1500" dirty="0">
              <a:solidFill>
                <a:schemeClr val="accent5">
                  <a:lumMod val="50000"/>
                </a:schemeClr>
              </a:solidFill>
              <a:cs typeface="B Nazanin" panose="00000400000000000000" pitchFamily="2" charset="-78"/>
            </a:endParaRPr>
          </a:p>
        </p:txBody>
      </p:sp>
      <p:sp>
        <p:nvSpPr>
          <p:cNvPr id="5" name="Rectangle 4"/>
          <p:cNvSpPr/>
          <p:nvPr/>
        </p:nvSpPr>
        <p:spPr>
          <a:xfrm>
            <a:off x="4586840" y="3733800"/>
            <a:ext cx="2991525" cy="446276"/>
          </a:xfrm>
          <a:prstGeom prst="rect">
            <a:avLst/>
          </a:prstGeom>
          <a:solidFill>
            <a:schemeClr val="accent5">
              <a:lumMod val="50000"/>
            </a:schemeClr>
          </a:solidFill>
          <a:ln>
            <a:solidFill>
              <a:schemeClr val="accent5">
                <a:lumMod val="40000"/>
                <a:lumOff val="60000"/>
              </a:schemeClr>
            </a:solidFill>
          </a:ln>
        </p:spPr>
        <p:txBody>
          <a:bodyPr wrap="none">
            <a:spAutoFit/>
          </a:bodyPr>
          <a:lstStyle/>
          <a:p>
            <a:pPr algn="just" rtl="1">
              <a:lnSpc>
                <a:spcPct val="115000"/>
              </a:lnSpc>
              <a:spcBef>
                <a:spcPts val="500"/>
              </a:spcBef>
              <a:spcAft>
                <a:spcPts val="1000"/>
              </a:spcAft>
            </a:pPr>
            <a:r>
              <a:rPr lang="fa-IR" sz="2000" b="1"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در طی</a:t>
            </a:r>
            <a:r>
              <a:rPr lang="ar-SA" sz="2000" b="1" dirty="0" smtClean="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 </a:t>
            </a:r>
            <a:r>
              <a:rPr lang="ar-SA" sz="2000" b="1"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rPr>
              <a:t>آموزش‌های هنگام ازدواج</a:t>
            </a:r>
            <a:endParaRPr lang="en-US" sz="2000" b="1" dirty="0">
              <a:solidFill>
                <a:schemeClr val="accent1">
                  <a:lumMod val="40000"/>
                  <a:lumOff val="60000"/>
                </a:schemeClr>
              </a:solidFill>
              <a:latin typeface="Calibri" panose="020F0502020204030204" pitchFamily="34" charset="0"/>
              <a:ea typeface="Times New Roman" panose="02020603050405020304" pitchFamily="18" charset="0"/>
              <a:cs typeface="B Nazanin" panose="00000400000000000000" pitchFamily="2" charset="-78"/>
            </a:endParaRPr>
          </a:p>
        </p:txBody>
      </p:sp>
      <p:sp>
        <p:nvSpPr>
          <p:cNvPr id="6" name="Rectangle 5"/>
          <p:cNvSpPr/>
          <p:nvPr/>
        </p:nvSpPr>
        <p:spPr>
          <a:xfrm>
            <a:off x="126942" y="4228708"/>
            <a:ext cx="7416858" cy="2328843"/>
          </a:xfrm>
          <a:prstGeom prst="rect">
            <a:avLst/>
          </a:prstGeom>
          <a:solidFill>
            <a:schemeClr val="accent5">
              <a:lumMod val="50000"/>
            </a:schemeClr>
          </a:solidFill>
          <a:ln w="9525" cap="flat" cmpd="sng" algn="ctr">
            <a:solidFill>
              <a:schemeClr val="accent5">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pPr algn="just" rtl="1">
              <a:lnSpc>
                <a:spcPct val="115000"/>
              </a:lnSpc>
              <a:spcBef>
                <a:spcPts val="500"/>
              </a:spcBef>
              <a:spcAft>
                <a:spcPts val="1000"/>
              </a:spcAft>
            </a:pPr>
            <a:r>
              <a:rPr lang="ar-SA" sz="1500" b="1" u="sng" dirty="0">
                <a:solidFill>
                  <a:schemeClr val="accent4">
                    <a:lumMod val="20000"/>
                    <a:lumOff val="80000"/>
                  </a:schemeClr>
                </a:solidFill>
                <a:latin typeface="Calibri" panose="020F0502020204030204" pitchFamily="34" charset="0"/>
                <a:ea typeface="Times New Roman" panose="02020603050405020304" pitchFamily="18" charset="0"/>
                <a:cs typeface="B Nazanin" panose="00000400000000000000" pitchFamily="2" charset="-78"/>
              </a:rPr>
              <a:t>گروه هدف</a:t>
            </a:r>
            <a:r>
              <a:rPr lang="ar-SA" sz="1500" dirty="0">
                <a:solidFill>
                  <a:schemeClr val="accent4">
                    <a:lumMod val="20000"/>
                    <a:lumOff val="80000"/>
                  </a:schemeClr>
                </a:solidFill>
                <a:latin typeface="Calibri" panose="020F0502020204030204" pitchFamily="34" charset="0"/>
                <a:ea typeface="Times New Roman" panose="02020603050405020304" pitchFamily="18" charset="0"/>
                <a:cs typeface="B Nazanin" panose="00000400000000000000" pitchFamily="2" charset="-78"/>
              </a:rPr>
              <a:t>: همان گروه هدف در آموزش‌های هنگام ازدواج می‌باشد.</a:t>
            </a:r>
            <a:endParaRPr lang="en-US" sz="1500" dirty="0">
              <a:solidFill>
                <a:schemeClr val="accent4">
                  <a:lumMod val="20000"/>
                  <a:lumOff val="80000"/>
                </a:schemeClr>
              </a:solidFill>
              <a:latin typeface="Calibri" panose="020F0502020204030204" pitchFamily="34" charset="0"/>
              <a:ea typeface="Times New Roman" panose="02020603050405020304" pitchFamily="18" charset="0"/>
              <a:cs typeface="B Nazanin" panose="00000400000000000000" pitchFamily="2" charset="-78"/>
            </a:endParaRPr>
          </a:p>
          <a:p>
            <a:pPr algn="just" rtl="1">
              <a:lnSpc>
                <a:spcPct val="115000"/>
              </a:lnSpc>
              <a:spcBef>
                <a:spcPts val="500"/>
              </a:spcBef>
              <a:spcAft>
                <a:spcPts val="1000"/>
              </a:spcAft>
            </a:pPr>
            <a:r>
              <a:rPr lang="ar-SA" sz="1500" b="1" u="sng" dirty="0">
                <a:solidFill>
                  <a:schemeClr val="accent4">
                    <a:lumMod val="20000"/>
                    <a:lumOff val="80000"/>
                  </a:schemeClr>
                </a:solidFill>
                <a:latin typeface="Calibri" panose="020F0502020204030204" pitchFamily="34" charset="0"/>
                <a:ea typeface="Times New Roman" panose="02020603050405020304" pitchFamily="18" charset="0"/>
                <a:cs typeface="B Nazanin" panose="00000400000000000000" pitchFamily="2" charset="-78"/>
              </a:rPr>
              <a:t>خدمت</a:t>
            </a:r>
            <a:r>
              <a:rPr lang="ar-SA" sz="1500" dirty="0">
                <a:solidFill>
                  <a:schemeClr val="accent4">
                    <a:lumMod val="20000"/>
                    <a:lumOff val="80000"/>
                  </a:schemeClr>
                </a:solidFill>
                <a:latin typeface="Calibri" panose="020F0502020204030204" pitchFamily="34" charset="0"/>
                <a:ea typeface="Times New Roman" panose="02020603050405020304" pitchFamily="18" charset="0"/>
                <a:cs typeface="B Nazanin" panose="00000400000000000000" pitchFamily="2" charset="-78"/>
              </a:rPr>
              <a:t>: آموزش</a:t>
            </a:r>
            <a:endParaRPr lang="en-US" sz="1500" dirty="0">
              <a:solidFill>
                <a:schemeClr val="accent4">
                  <a:lumMod val="20000"/>
                  <a:lumOff val="80000"/>
                </a:schemeClr>
              </a:solidFill>
              <a:latin typeface="Calibri" panose="020F0502020204030204" pitchFamily="34" charset="0"/>
              <a:ea typeface="Times New Roman" panose="02020603050405020304" pitchFamily="18" charset="0"/>
              <a:cs typeface="B Nazanin" panose="00000400000000000000" pitchFamily="2" charset="-78"/>
            </a:endParaRPr>
          </a:p>
          <a:p>
            <a:pPr marL="285750" indent="-285750" algn="r" rtl="1">
              <a:buFont typeface="Arial" panose="020B0604020202020204" pitchFamily="34" charset="0"/>
              <a:buChar char="•"/>
            </a:pPr>
            <a:r>
              <a:rPr lang="fa-IR" sz="1500" dirty="0">
                <a:solidFill>
                  <a:schemeClr val="accent4">
                    <a:lumMod val="20000"/>
                    <a:lumOff val="80000"/>
                  </a:schemeClr>
                </a:solidFill>
                <a:latin typeface="Calibri" panose="020F0502020204030204" pitchFamily="34" charset="0"/>
                <a:ea typeface="Times New Roman" panose="02020603050405020304" pitchFamily="18" charset="0"/>
                <a:cs typeface="B Nazanin" panose="00000400000000000000" pitchFamily="2" charset="-78"/>
              </a:rPr>
              <a:t>آموزش سبک </a:t>
            </a:r>
            <a:r>
              <a:rPr lang="fa-IR" sz="1500" dirty="0" smtClean="0">
                <a:solidFill>
                  <a:schemeClr val="accent4">
                    <a:lumMod val="20000"/>
                    <a:lumOff val="80000"/>
                  </a:schemeClr>
                </a:solidFill>
                <a:latin typeface="Calibri" panose="020F0502020204030204" pitchFamily="34" charset="0"/>
                <a:ea typeface="Times New Roman" panose="02020603050405020304" pitchFamily="18" charset="0"/>
                <a:cs typeface="B Nazanin" panose="00000400000000000000" pitchFamily="2" charset="-78"/>
              </a:rPr>
              <a:t>زندگی و </a:t>
            </a:r>
            <a:r>
              <a:rPr lang="fa-IR" sz="1500" dirty="0">
                <a:solidFill>
                  <a:schemeClr val="accent4">
                    <a:lumMod val="20000"/>
                    <a:lumOff val="80000"/>
                  </a:schemeClr>
                </a:solidFill>
                <a:latin typeface="Calibri" panose="020F0502020204030204" pitchFamily="34" charset="0"/>
                <a:ea typeface="Times New Roman" panose="02020603050405020304" pitchFamily="18" charset="0"/>
                <a:cs typeface="B Nazanin" panose="00000400000000000000" pitchFamily="2" charset="-78"/>
              </a:rPr>
              <a:t>تغذیه سالم در جهت حفظ توان بارداری و پیشگیری از اختلالات بارداری </a:t>
            </a:r>
            <a:r>
              <a:rPr lang="fa-IR" sz="1500" dirty="0" smtClean="0">
                <a:solidFill>
                  <a:schemeClr val="accent4">
                    <a:lumMod val="20000"/>
                    <a:lumOff val="80000"/>
                  </a:schemeClr>
                </a:solidFill>
                <a:latin typeface="Calibri" panose="020F0502020204030204" pitchFamily="34" charset="0"/>
                <a:ea typeface="Times New Roman" panose="02020603050405020304" pitchFamily="18" charset="0"/>
                <a:cs typeface="B Nazanin" panose="00000400000000000000" pitchFamily="2" charset="-78"/>
              </a:rPr>
              <a:t>(سقط </a:t>
            </a:r>
            <a:r>
              <a:rPr lang="fa-IR" sz="1500" dirty="0" err="1" smtClean="0">
                <a:solidFill>
                  <a:schemeClr val="accent4">
                    <a:lumMod val="20000"/>
                    <a:lumOff val="80000"/>
                  </a:schemeClr>
                </a:solidFill>
                <a:latin typeface="Calibri" panose="020F0502020204030204" pitchFamily="34" charset="0"/>
                <a:ea typeface="Times New Roman" panose="02020603050405020304" pitchFamily="18" charset="0"/>
                <a:cs typeface="B Nazanin" panose="00000400000000000000" pitchFamily="2" charset="-78"/>
              </a:rPr>
              <a:t>خودبه‌خود</a:t>
            </a:r>
            <a:r>
              <a:rPr lang="fa-IR" sz="1500" dirty="0" smtClean="0">
                <a:solidFill>
                  <a:schemeClr val="accent4">
                    <a:lumMod val="20000"/>
                    <a:lumOff val="80000"/>
                  </a:schemeClr>
                </a:solidFill>
                <a:latin typeface="Calibri" panose="020F0502020204030204" pitchFamily="34" charset="0"/>
                <a:ea typeface="Times New Roman" panose="02020603050405020304" pitchFamily="18" charset="0"/>
                <a:cs typeface="B Nazanin" panose="00000400000000000000" pitchFamily="2" charset="-78"/>
              </a:rPr>
              <a:t> جنین)؛</a:t>
            </a:r>
            <a:endParaRPr lang="en-US" sz="1500" dirty="0">
              <a:solidFill>
                <a:schemeClr val="accent4">
                  <a:lumMod val="20000"/>
                  <a:lumOff val="80000"/>
                </a:schemeClr>
              </a:solidFill>
              <a:latin typeface="Calibri" panose="020F0502020204030204" pitchFamily="34" charset="0"/>
              <a:ea typeface="Times New Roman" panose="02020603050405020304" pitchFamily="18" charset="0"/>
              <a:cs typeface="B Nazanin" panose="00000400000000000000" pitchFamily="2" charset="-78"/>
            </a:endParaRPr>
          </a:p>
          <a:p>
            <a:pPr marL="285750" indent="-285750" algn="just" rtl="1">
              <a:buFont typeface="Arial" panose="020B0604020202020204" pitchFamily="34" charset="0"/>
              <a:buChar char="•"/>
            </a:pPr>
            <a:r>
              <a:rPr lang="ar-SA" sz="1500" dirty="0">
                <a:solidFill>
                  <a:schemeClr val="accent4">
                    <a:lumMod val="20000"/>
                    <a:lumOff val="80000"/>
                  </a:schemeClr>
                </a:solidFill>
                <a:latin typeface="Calibri" panose="020F0502020204030204" pitchFamily="34" charset="0"/>
                <a:ea typeface="Times New Roman" panose="02020603050405020304" pitchFamily="18" charset="0"/>
                <a:cs typeface="B Nazanin" panose="00000400000000000000" pitchFamily="2" charset="-78"/>
              </a:rPr>
              <a:t>آگاهی رسانی در خصوص سقط خود به خودی و نحوه برخورد با آن و لزوم مراجعه زودهنگام بلافاصله پس از تعویق عادت ماهیانه؛ </a:t>
            </a:r>
            <a:endParaRPr lang="en-US" sz="1500" dirty="0" smtClean="0">
              <a:solidFill>
                <a:schemeClr val="accent4">
                  <a:lumMod val="20000"/>
                  <a:lumOff val="80000"/>
                </a:schemeClr>
              </a:solidFill>
              <a:latin typeface="Calibri" panose="020F0502020204030204" pitchFamily="34" charset="0"/>
              <a:ea typeface="Times New Roman" panose="02020603050405020304" pitchFamily="18" charset="0"/>
              <a:cs typeface="B Nazanin" panose="00000400000000000000" pitchFamily="2" charset="-78"/>
            </a:endParaRPr>
          </a:p>
          <a:p>
            <a:pPr marL="285750" indent="-285750" algn="just" rtl="1">
              <a:buFont typeface="Arial" panose="020B0604020202020204" pitchFamily="34" charset="0"/>
              <a:buChar char="•"/>
            </a:pPr>
            <a:r>
              <a:rPr lang="fa-IR" sz="1500" dirty="0" smtClean="0">
                <a:solidFill>
                  <a:schemeClr val="accent4">
                    <a:lumMod val="20000"/>
                    <a:lumOff val="80000"/>
                  </a:schemeClr>
                </a:solidFill>
                <a:latin typeface="Calibri" panose="020F0502020204030204" pitchFamily="34" charset="0"/>
                <a:ea typeface="Times New Roman" panose="02020603050405020304" pitchFamily="18" charset="0"/>
                <a:cs typeface="B Nazanin" panose="00000400000000000000" pitchFamily="2" charset="-78"/>
              </a:rPr>
              <a:t>تاکید به آقایان </a:t>
            </a:r>
            <a:r>
              <a:rPr lang="ar-SA" sz="1500" dirty="0" smtClean="0">
                <a:solidFill>
                  <a:schemeClr val="accent4">
                    <a:lumMod val="20000"/>
                    <a:lumOff val="80000"/>
                  </a:schemeClr>
                </a:solidFill>
                <a:latin typeface="Calibri" panose="020F0502020204030204" pitchFamily="34" charset="0"/>
                <a:ea typeface="Times New Roman" panose="02020603050405020304" pitchFamily="18" charset="0"/>
                <a:cs typeface="B Nazanin" panose="00000400000000000000" pitchFamily="2" charset="-78"/>
              </a:rPr>
              <a:t>در </a:t>
            </a:r>
            <a:r>
              <a:rPr lang="ar-SA" sz="1500" dirty="0">
                <a:solidFill>
                  <a:schemeClr val="accent4">
                    <a:lumMod val="20000"/>
                    <a:lumOff val="80000"/>
                  </a:schemeClr>
                </a:solidFill>
                <a:latin typeface="Calibri" panose="020F0502020204030204" pitchFamily="34" charset="0"/>
                <a:ea typeface="Times New Roman" panose="02020603050405020304" pitchFamily="18" charset="0"/>
                <a:cs typeface="B Nazanin" panose="00000400000000000000" pitchFamily="2" charset="-78"/>
              </a:rPr>
              <a:t>خصوص ضرورت همدلی و همکاری با همسر در دوران </a:t>
            </a:r>
            <a:r>
              <a:rPr lang="ar-SA" sz="1500" dirty="0" smtClean="0">
                <a:solidFill>
                  <a:schemeClr val="accent4">
                    <a:lumMod val="20000"/>
                    <a:lumOff val="80000"/>
                  </a:schemeClr>
                </a:solidFill>
                <a:latin typeface="Calibri" panose="020F0502020204030204" pitchFamily="34" charset="0"/>
                <a:ea typeface="Times New Roman" panose="02020603050405020304" pitchFamily="18" charset="0"/>
                <a:cs typeface="B Nazanin" panose="00000400000000000000" pitchFamily="2" charset="-78"/>
              </a:rPr>
              <a:t>بارداری</a:t>
            </a:r>
            <a:r>
              <a:rPr lang="fa-IR" sz="1500" dirty="0" smtClean="0">
                <a:solidFill>
                  <a:schemeClr val="accent4">
                    <a:lumMod val="20000"/>
                    <a:lumOff val="80000"/>
                  </a:schemeClr>
                </a:solidFill>
                <a:latin typeface="Calibri" panose="020F0502020204030204" pitchFamily="34" charset="0"/>
                <a:ea typeface="Times New Roman" panose="02020603050405020304" pitchFamily="18" charset="0"/>
                <a:cs typeface="B Nazanin" panose="00000400000000000000" pitchFamily="2" charset="-78"/>
              </a:rPr>
              <a:t>.</a:t>
            </a:r>
          </a:p>
          <a:p>
            <a:pPr algn="just" rtl="1"/>
            <a:endParaRPr lang="en-US" sz="1500" dirty="0">
              <a:solidFill>
                <a:schemeClr val="accent4">
                  <a:lumMod val="20000"/>
                  <a:lumOff val="80000"/>
                </a:schemeClr>
              </a:solidFill>
              <a:cs typeface="B Nazanin" panose="00000400000000000000" pitchFamily="2" charset="-78"/>
            </a:endParaRPr>
          </a:p>
        </p:txBody>
      </p:sp>
      <p:pic>
        <p:nvPicPr>
          <p:cNvPr id="7" name="Picture 6"/>
          <p:cNvPicPr>
            <a:picLocks noChangeAspect="1"/>
          </p:cNvPicPr>
          <p:nvPr/>
        </p:nvPicPr>
        <p:blipFill>
          <a:blip r:embed="rId2"/>
          <a:stretch>
            <a:fillRect/>
          </a:stretch>
        </p:blipFill>
        <p:spPr>
          <a:xfrm rot="1072093">
            <a:off x="3258095" y="1061026"/>
            <a:ext cx="2886442" cy="3810000"/>
          </a:xfrm>
          <a:prstGeom prst="rect">
            <a:avLst/>
          </a:prstGeom>
        </p:spPr>
      </p:pic>
    </p:spTree>
    <p:extLst>
      <p:ext uri="{BB962C8B-B14F-4D97-AF65-F5344CB8AC3E}">
        <p14:creationId xmlns:p14="http://schemas.microsoft.com/office/powerpoint/2010/main" val="17973486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33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19800" y="-27008"/>
            <a:ext cx="3124200" cy="4474557"/>
          </a:xfrm>
          <a:prstGeom prst="rect">
            <a:avLst/>
          </a:prstGeom>
        </p:spPr>
      </p:pic>
      <p:pic>
        <p:nvPicPr>
          <p:cNvPr id="5" name="Picture 4"/>
          <p:cNvPicPr>
            <a:picLocks noChangeAspect="1"/>
          </p:cNvPicPr>
          <p:nvPr/>
        </p:nvPicPr>
        <p:blipFill>
          <a:blip r:embed="rId3"/>
          <a:stretch>
            <a:fillRect/>
          </a:stretch>
        </p:blipFill>
        <p:spPr>
          <a:xfrm rot="21134611">
            <a:off x="2634166" y="205827"/>
            <a:ext cx="3259619" cy="4040240"/>
          </a:xfrm>
          <a:prstGeom prst="rect">
            <a:avLst/>
          </a:prstGeom>
        </p:spPr>
      </p:pic>
      <p:pic>
        <p:nvPicPr>
          <p:cNvPr id="3" name="Picture 2"/>
          <p:cNvPicPr>
            <a:picLocks noChangeAspect="1"/>
          </p:cNvPicPr>
          <p:nvPr/>
        </p:nvPicPr>
        <p:blipFill>
          <a:blip r:embed="rId4"/>
          <a:stretch>
            <a:fillRect/>
          </a:stretch>
        </p:blipFill>
        <p:spPr>
          <a:xfrm rot="20426139">
            <a:off x="932181" y="441997"/>
            <a:ext cx="3132253" cy="4026597"/>
          </a:xfrm>
          <a:prstGeom prst="rect">
            <a:avLst/>
          </a:prstGeom>
        </p:spPr>
      </p:pic>
      <p:pic>
        <p:nvPicPr>
          <p:cNvPr id="6" name="Picture 5"/>
          <p:cNvPicPr>
            <a:picLocks noChangeAspect="1"/>
          </p:cNvPicPr>
          <p:nvPr/>
        </p:nvPicPr>
        <p:blipFill>
          <a:blip r:embed="rId5"/>
          <a:stretch>
            <a:fillRect/>
          </a:stretch>
        </p:blipFill>
        <p:spPr>
          <a:xfrm rot="209229">
            <a:off x="5987911" y="3111858"/>
            <a:ext cx="3005989" cy="3658110"/>
          </a:xfrm>
          <a:prstGeom prst="rect">
            <a:avLst/>
          </a:prstGeom>
        </p:spPr>
      </p:pic>
      <p:pic>
        <p:nvPicPr>
          <p:cNvPr id="7" name="Picture 6"/>
          <p:cNvPicPr>
            <a:picLocks noChangeAspect="1"/>
          </p:cNvPicPr>
          <p:nvPr/>
        </p:nvPicPr>
        <p:blipFill>
          <a:blip r:embed="rId6"/>
          <a:stretch>
            <a:fillRect/>
          </a:stretch>
        </p:blipFill>
        <p:spPr>
          <a:xfrm rot="20975336">
            <a:off x="4392205" y="3032739"/>
            <a:ext cx="2694395" cy="3658110"/>
          </a:xfrm>
          <a:prstGeom prst="rect">
            <a:avLst/>
          </a:prstGeom>
        </p:spPr>
      </p:pic>
      <p:pic>
        <p:nvPicPr>
          <p:cNvPr id="8" name="Picture 7"/>
          <p:cNvPicPr>
            <a:picLocks noChangeAspect="1"/>
          </p:cNvPicPr>
          <p:nvPr/>
        </p:nvPicPr>
        <p:blipFill>
          <a:blip r:embed="rId7"/>
          <a:stretch>
            <a:fillRect/>
          </a:stretch>
        </p:blipFill>
        <p:spPr>
          <a:xfrm rot="1072093">
            <a:off x="2039681" y="2789334"/>
            <a:ext cx="2886442" cy="3810000"/>
          </a:xfrm>
          <a:prstGeom prst="rect">
            <a:avLst/>
          </a:prstGeom>
        </p:spPr>
      </p:pic>
      <p:pic>
        <p:nvPicPr>
          <p:cNvPr id="9" name="Picture 8"/>
          <p:cNvPicPr>
            <a:picLocks noChangeAspect="1"/>
          </p:cNvPicPr>
          <p:nvPr/>
        </p:nvPicPr>
        <p:blipFill>
          <a:blip r:embed="rId8"/>
          <a:stretch>
            <a:fillRect/>
          </a:stretch>
        </p:blipFill>
        <p:spPr>
          <a:xfrm>
            <a:off x="4625163" y="0"/>
            <a:ext cx="4853619" cy="6864708"/>
          </a:xfrm>
          <a:prstGeom prst="rect">
            <a:avLst/>
          </a:prstGeom>
        </p:spPr>
      </p:pic>
      <p:pic>
        <p:nvPicPr>
          <p:cNvPr id="10" name="Picture 9"/>
          <p:cNvPicPr>
            <a:picLocks noChangeAspect="1"/>
          </p:cNvPicPr>
          <p:nvPr/>
        </p:nvPicPr>
        <p:blipFill>
          <a:blip r:embed="rId9"/>
          <a:stretch>
            <a:fillRect/>
          </a:stretch>
        </p:blipFill>
        <p:spPr>
          <a:xfrm>
            <a:off x="-23037" y="0"/>
            <a:ext cx="4648200" cy="6858000"/>
          </a:xfrm>
          <a:prstGeom prst="rect">
            <a:avLst/>
          </a:prstGeom>
        </p:spPr>
      </p:pic>
    </p:spTree>
    <p:extLst>
      <p:ext uri="{BB962C8B-B14F-4D97-AF65-F5344CB8AC3E}">
        <p14:creationId xmlns:p14="http://schemas.microsoft.com/office/powerpoint/2010/main" val="398539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9999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76437"/>
            <a:ext cx="6858000" cy="1985963"/>
          </a:xfrm>
          <a:solidFill>
            <a:schemeClr val="accent5">
              <a:lumMod val="50000"/>
            </a:schemeClr>
          </a:solidFill>
          <a:ln>
            <a:solidFill>
              <a:srgbClr val="FF47A3"/>
            </a:solidFill>
          </a:ln>
        </p:spPr>
        <p:txBody>
          <a:bodyPr>
            <a:noAutofit/>
          </a:bodyPr>
          <a:lstStyle/>
          <a:p>
            <a:pPr rtl="1"/>
            <a:r>
              <a:rPr lang="fa-IR" sz="6000" b="1" dirty="0" err="1" smtClean="0">
                <a:solidFill>
                  <a:srgbClr val="FFCCCC"/>
                </a:solidFill>
                <a:cs typeface="B Nazanin" panose="00000400000000000000" pitchFamily="2" charset="-78"/>
              </a:rPr>
              <a:t>همکاری‌های</a:t>
            </a:r>
            <a:r>
              <a:rPr lang="fa-IR" sz="6000" b="1" dirty="0" smtClean="0">
                <a:solidFill>
                  <a:srgbClr val="FFCCCC"/>
                </a:solidFill>
                <a:cs typeface="B Nazanin" panose="00000400000000000000" pitchFamily="2" charset="-78"/>
              </a:rPr>
              <a:t/>
            </a:r>
            <a:br>
              <a:rPr lang="fa-IR" sz="6000" b="1" dirty="0" smtClean="0">
                <a:solidFill>
                  <a:srgbClr val="FFCCCC"/>
                </a:solidFill>
                <a:cs typeface="B Nazanin" panose="00000400000000000000" pitchFamily="2" charset="-78"/>
              </a:rPr>
            </a:br>
            <a:r>
              <a:rPr lang="fa-IR" sz="6000" b="1" dirty="0" smtClean="0">
                <a:solidFill>
                  <a:srgbClr val="FFCCCC"/>
                </a:solidFill>
                <a:cs typeface="B Nazanin" panose="00000400000000000000" pitchFamily="2" charset="-78"/>
              </a:rPr>
              <a:t> بین بخشی</a:t>
            </a:r>
            <a:endParaRPr lang="en-US" sz="6000" b="1" dirty="0">
              <a:solidFill>
                <a:srgbClr val="FFCCCC"/>
              </a:solidFill>
              <a:cs typeface="B Nazanin" panose="00000400000000000000" pitchFamily="2" charset="-78"/>
            </a:endParaRPr>
          </a:p>
        </p:txBody>
      </p:sp>
    </p:spTree>
    <p:extLst>
      <p:ext uri="{BB962C8B-B14F-4D97-AF65-F5344CB8AC3E}">
        <p14:creationId xmlns:p14="http://schemas.microsoft.com/office/powerpoint/2010/main" val="26324382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9999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48600" y="76200"/>
            <a:ext cx="1200150" cy="6705600"/>
          </a:xfrm>
          <a:solidFill>
            <a:srgbClr val="EDC9FF"/>
          </a:solidFill>
        </p:spPr>
        <p:txBody>
          <a:bodyPr vert="horz" lIns="91440" tIns="45720" rIns="91440" bIns="45720" rtlCol="0" anchor="ctr">
            <a:normAutofit/>
          </a:bodyPr>
          <a:lstStyle/>
          <a:p>
            <a:pPr algn="ctr" rtl="1"/>
            <a:r>
              <a:rPr lang="fa-IR" sz="2700" dirty="0" smtClean="0">
                <a:solidFill>
                  <a:srgbClr val="1E123E"/>
                </a:solidFill>
                <a:latin typeface="+mn-lt"/>
                <a:ea typeface="+mn-ea"/>
                <a:cs typeface="B Titr" panose="00000700000000000000" pitchFamily="2" charset="-78"/>
              </a:rPr>
              <a:t>سطوح</a:t>
            </a:r>
            <a:br>
              <a:rPr lang="fa-IR" sz="2700" dirty="0" smtClean="0">
                <a:solidFill>
                  <a:srgbClr val="1E123E"/>
                </a:solidFill>
                <a:latin typeface="+mn-lt"/>
                <a:ea typeface="+mn-ea"/>
                <a:cs typeface="B Titr" panose="00000700000000000000" pitchFamily="2" charset="-78"/>
              </a:rPr>
            </a:br>
            <a:r>
              <a:rPr lang="fa-IR" sz="2700" dirty="0" smtClean="0">
                <a:solidFill>
                  <a:srgbClr val="1E123E"/>
                </a:solidFill>
                <a:latin typeface="+mn-lt"/>
                <a:ea typeface="+mn-ea"/>
                <a:cs typeface="B Titr" panose="00000700000000000000" pitchFamily="2" charset="-78"/>
              </a:rPr>
              <a:t> همکاری</a:t>
            </a:r>
            <a:endParaRPr lang="en-US" sz="2700" dirty="0">
              <a:solidFill>
                <a:srgbClr val="1E123E"/>
              </a:solidFill>
              <a:latin typeface="+mn-lt"/>
              <a:ea typeface="+mn-ea"/>
              <a:cs typeface="B Titr" panose="00000700000000000000" pitchFamily="2" charset="-78"/>
            </a:endParaRPr>
          </a:p>
        </p:txBody>
      </p:sp>
      <p:sp>
        <p:nvSpPr>
          <p:cNvPr id="3" name="Content Placeholder 2"/>
          <p:cNvSpPr>
            <a:spLocks noGrp="1"/>
          </p:cNvSpPr>
          <p:nvPr>
            <p:ph idx="1"/>
          </p:nvPr>
        </p:nvSpPr>
        <p:spPr>
          <a:xfrm>
            <a:off x="152400" y="76200"/>
            <a:ext cx="7620000" cy="6705600"/>
          </a:xfrm>
          <a:noFill/>
          <a:ln>
            <a:solidFill>
              <a:schemeClr val="accent5"/>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just" defTabSz="914400" rtl="1">
              <a:spcBef>
                <a:spcPct val="0"/>
              </a:spcBef>
              <a:buNone/>
            </a:pPr>
            <a:r>
              <a:rPr lang="fa-IR" sz="2400" b="1" dirty="0">
                <a:solidFill>
                  <a:srgbClr val="333399"/>
                </a:solidFill>
                <a:cs typeface="B Nazanin" panose="00000400000000000000" pitchFamily="2" charset="-78"/>
              </a:rPr>
              <a:t>دو سطح </a:t>
            </a:r>
            <a:r>
              <a:rPr lang="fa-IR" sz="2400" b="1" dirty="0" smtClean="0">
                <a:solidFill>
                  <a:srgbClr val="333399"/>
                </a:solidFill>
                <a:cs typeface="B Nazanin" panose="00000400000000000000" pitchFamily="2" charset="-78"/>
              </a:rPr>
              <a:t>کلی</a:t>
            </a:r>
          </a:p>
          <a:p>
            <a:pPr marL="0" indent="0" algn="just" defTabSz="914400" rtl="1">
              <a:spcBef>
                <a:spcPct val="0"/>
              </a:spcBef>
              <a:buNone/>
            </a:pPr>
            <a:r>
              <a:rPr lang="fa-IR" sz="1850" b="1" u="sng" dirty="0" smtClean="0">
                <a:solidFill>
                  <a:srgbClr val="333399"/>
                </a:solidFill>
                <a:cs typeface="B Nazanin" panose="00000400000000000000" pitchFamily="2" charset="-78"/>
              </a:rPr>
              <a:t>ملی</a:t>
            </a:r>
            <a:endParaRPr lang="fa-IR" sz="1850" b="1" u="sng" dirty="0">
              <a:solidFill>
                <a:srgbClr val="333399"/>
              </a:solidFill>
              <a:cs typeface="B Nazanin" panose="00000400000000000000" pitchFamily="2" charset="-78"/>
            </a:endParaRPr>
          </a:p>
          <a:p>
            <a:pPr marL="0" indent="0" algn="just" defTabSz="914400" rtl="1">
              <a:spcBef>
                <a:spcPct val="0"/>
              </a:spcBef>
              <a:buNone/>
            </a:pPr>
            <a:r>
              <a:rPr lang="fa-IR" sz="1400" b="1" dirty="0" smtClean="0">
                <a:solidFill>
                  <a:srgbClr val="333399"/>
                </a:solidFill>
                <a:cs typeface="B Nazanin" panose="00000400000000000000" pitchFamily="2" charset="-78"/>
              </a:rPr>
              <a:t>همکاری </a:t>
            </a:r>
            <a:r>
              <a:rPr lang="fa-IR" sz="1400" b="1" dirty="0">
                <a:solidFill>
                  <a:srgbClr val="333399"/>
                </a:solidFill>
                <a:cs typeface="B Nazanin" panose="00000400000000000000" pitchFamily="2" charset="-78"/>
              </a:rPr>
              <a:t>بین </a:t>
            </a:r>
            <a:r>
              <a:rPr lang="fa-IR" sz="1400" b="1" dirty="0" err="1" smtClean="0">
                <a:solidFill>
                  <a:srgbClr val="333399"/>
                </a:solidFill>
                <a:cs typeface="B Nazanin" panose="00000400000000000000" pitchFamily="2" charset="-78"/>
              </a:rPr>
              <a:t>معاونت‌ها</a:t>
            </a:r>
            <a:r>
              <a:rPr lang="fa-IR" sz="1400" b="1" dirty="0" smtClean="0">
                <a:solidFill>
                  <a:srgbClr val="333399"/>
                </a:solidFill>
                <a:cs typeface="B Nazanin" panose="00000400000000000000" pitchFamily="2" charset="-78"/>
              </a:rPr>
              <a:t>/ادارات/دفاتر </a:t>
            </a:r>
            <a:r>
              <a:rPr lang="fa-IR" sz="1400" b="1" dirty="0">
                <a:solidFill>
                  <a:srgbClr val="333399"/>
                </a:solidFill>
                <a:cs typeface="B Nazanin" panose="00000400000000000000" pitchFamily="2" charset="-78"/>
              </a:rPr>
              <a:t>و مراکز وزارت بهداشت </a:t>
            </a:r>
            <a:r>
              <a:rPr lang="fa-IR" sz="1400" b="1" dirty="0" smtClean="0">
                <a:solidFill>
                  <a:srgbClr val="333399"/>
                </a:solidFill>
                <a:cs typeface="B Nazanin" panose="00000400000000000000" pitchFamily="2" charset="-78"/>
              </a:rPr>
              <a:t>(</a:t>
            </a:r>
            <a:r>
              <a:rPr lang="fa-IR" sz="1400" b="1" dirty="0" err="1" smtClean="0">
                <a:solidFill>
                  <a:srgbClr val="333399"/>
                </a:solidFill>
                <a:cs typeface="B Nazanin" panose="00000400000000000000" pitchFamily="2" charset="-78"/>
              </a:rPr>
              <a:t>درون‌بخشی</a:t>
            </a:r>
            <a:r>
              <a:rPr lang="fa-IR" sz="1400" b="1" dirty="0" smtClean="0">
                <a:solidFill>
                  <a:srgbClr val="333399"/>
                </a:solidFill>
                <a:cs typeface="B Nazanin" panose="00000400000000000000" pitchFamily="2" charset="-78"/>
              </a:rPr>
              <a:t>)</a:t>
            </a:r>
          </a:p>
          <a:p>
            <a:pPr marL="0" indent="0" algn="just" defTabSz="914400" rtl="1">
              <a:spcBef>
                <a:spcPct val="0"/>
              </a:spcBef>
              <a:buNone/>
            </a:pPr>
            <a:r>
              <a:rPr lang="fa-IR" sz="1400" b="1" dirty="0" smtClean="0">
                <a:solidFill>
                  <a:srgbClr val="333399"/>
                </a:solidFill>
                <a:cs typeface="B Nazanin" panose="00000400000000000000" pitchFamily="2" charset="-78"/>
              </a:rPr>
              <a:t>همکاری با </a:t>
            </a:r>
            <a:r>
              <a:rPr lang="fa-IR" sz="1400" b="1" dirty="0">
                <a:solidFill>
                  <a:srgbClr val="333399"/>
                </a:solidFill>
                <a:cs typeface="B Nazanin" panose="00000400000000000000" pitchFamily="2" charset="-78"/>
              </a:rPr>
              <a:t>سایر نهادها و </a:t>
            </a:r>
            <a:r>
              <a:rPr lang="fa-IR" sz="1400" b="1" dirty="0" err="1">
                <a:solidFill>
                  <a:srgbClr val="333399"/>
                </a:solidFill>
                <a:cs typeface="B Nazanin" panose="00000400000000000000" pitchFamily="2" charset="-78"/>
              </a:rPr>
              <a:t>سازمان‌های</a:t>
            </a:r>
            <a:r>
              <a:rPr lang="fa-IR" sz="1400" b="1" dirty="0">
                <a:solidFill>
                  <a:srgbClr val="333399"/>
                </a:solidFill>
                <a:cs typeface="B Nazanin" panose="00000400000000000000" pitchFamily="2" charset="-78"/>
              </a:rPr>
              <a:t> خارج از وزارت </a:t>
            </a:r>
            <a:r>
              <a:rPr lang="fa-IR" sz="1400" b="1" dirty="0" smtClean="0">
                <a:solidFill>
                  <a:srgbClr val="333399"/>
                </a:solidFill>
                <a:cs typeface="B Nazanin" panose="00000400000000000000" pitchFamily="2" charset="-78"/>
              </a:rPr>
              <a:t>بهداشت (</a:t>
            </a:r>
            <a:r>
              <a:rPr lang="fa-IR" sz="1400" b="1" dirty="0" err="1" smtClean="0">
                <a:solidFill>
                  <a:srgbClr val="333399"/>
                </a:solidFill>
                <a:cs typeface="B Nazanin" panose="00000400000000000000" pitchFamily="2" charset="-78"/>
              </a:rPr>
              <a:t>برون‌بخشی</a:t>
            </a:r>
            <a:r>
              <a:rPr lang="fa-IR" sz="1400" b="1" dirty="0" smtClean="0">
                <a:solidFill>
                  <a:srgbClr val="333399"/>
                </a:solidFill>
                <a:cs typeface="B Nazanin" panose="00000400000000000000" pitchFamily="2" charset="-78"/>
              </a:rPr>
              <a:t>) </a:t>
            </a:r>
            <a:r>
              <a:rPr lang="fa-IR" sz="1400" b="1" dirty="0">
                <a:solidFill>
                  <a:srgbClr val="333399"/>
                </a:solidFill>
                <a:cs typeface="B Nazanin" panose="00000400000000000000" pitchFamily="2" charset="-78"/>
              </a:rPr>
              <a:t>از </a:t>
            </a:r>
            <a:r>
              <a:rPr lang="fa-IR" sz="1400" b="1" dirty="0" smtClean="0">
                <a:solidFill>
                  <a:srgbClr val="333399"/>
                </a:solidFill>
                <a:cs typeface="B Nazanin" panose="00000400000000000000" pitchFamily="2" charset="-78"/>
              </a:rPr>
              <a:t>طریق</a:t>
            </a:r>
            <a:endParaRPr lang="fa-IR" sz="1400" b="1" dirty="0">
              <a:solidFill>
                <a:srgbClr val="333399"/>
              </a:solidFill>
              <a:cs typeface="B Nazanin" panose="00000400000000000000" pitchFamily="2" charset="-78"/>
            </a:endParaRPr>
          </a:p>
          <a:p>
            <a:pPr marL="0" indent="0" algn="just" defTabSz="914400" rtl="1">
              <a:spcBef>
                <a:spcPct val="0"/>
              </a:spcBef>
              <a:buNone/>
            </a:pPr>
            <a:r>
              <a:rPr lang="fa-IR" sz="1400" b="1" dirty="0">
                <a:solidFill>
                  <a:srgbClr val="333399"/>
                </a:solidFill>
                <a:cs typeface="B Nazanin" panose="00000400000000000000" pitchFamily="2" charset="-78"/>
              </a:rPr>
              <a:t> </a:t>
            </a:r>
            <a:r>
              <a:rPr lang="fa-IR" sz="1400" b="1" dirty="0" smtClean="0">
                <a:solidFill>
                  <a:srgbClr val="333399"/>
                </a:solidFill>
                <a:cs typeface="B Nazanin" panose="00000400000000000000" pitchFamily="2" charset="-78"/>
                <a:sym typeface="Wingdings" panose="05000000000000000000" pitchFamily="2" charset="2"/>
              </a:rPr>
              <a:t> </a:t>
            </a:r>
            <a:r>
              <a:rPr lang="fa-IR" sz="1300" b="1" dirty="0" err="1" smtClean="0">
                <a:solidFill>
                  <a:srgbClr val="333399"/>
                </a:solidFill>
                <a:cs typeface="B Nazanin" panose="00000400000000000000" pitchFamily="2" charset="-78"/>
              </a:rPr>
              <a:t>شورایعالی</a:t>
            </a:r>
            <a:r>
              <a:rPr lang="fa-IR" sz="1300" b="1" dirty="0" smtClean="0">
                <a:solidFill>
                  <a:srgbClr val="333399"/>
                </a:solidFill>
                <a:cs typeface="B Nazanin" panose="00000400000000000000" pitchFamily="2" charset="-78"/>
              </a:rPr>
              <a:t> </a:t>
            </a:r>
            <a:r>
              <a:rPr lang="fa-IR" sz="1300" b="1" dirty="0">
                <a:solidFill>
                  <a:srgbClr val="333399"/>
                </a:solidFill>
                <a:cs typeface="B Nazanin" panose="00000400000000000000" pitchFamily="2" charset="-78"/>
              </a:rPr>
              <a:t>سلامت و امنیت غذایی  با هماهنگی و همکاری مرکز جوانی جمعیت، سلامت خانواده و مدارس معاونت </a:t>
            </a:r>
            <a:r>
              <a:rPr lang="fa-IR" sz="1300" b="1" dirty="0" smtClean="0">
                <a:solidFill>
                  <a:srgbClr val="333399"/>
                </a:solidFill>
                <a:cs typeface="B Nazanin" panose="00000400000000000000" pitchFamily="2" charset="-78"/>
              </a:rPr>
              <a:t>بهداشت</a:t>
            </a:r>
            <a:endParaRPr lang="fa-IR" sz="1300" b="1" dirty="0">
              <a:solidFill>
                <a:srgbClr val="333399"/>
              </a:solidFill>
              <a:cs typeface="B Nazanin" panose="00000400000000000000" pitchFamily="2" charset="-78"/>
            </a:endParaRPr>
          </a:p>
          <a:p>
            <a:pPr marL="0" indent="0" algn="just" defTabSz="914400" rtl="1">
              <a:spcBef>
                <a:spcPct val="0"/>
              </a:spcBef>
              <a:buNone/>
            </a:pPr>
            <a:r>
              <a:rPr lang="fa-IR" sz="1300" b="1" dirty="0">
                <a:solidFill>
                  <a:srgbClr val="333399"/>
                </a:solidFill>
                <a:cs typeface="B Nazanin" panose="00000400000000000000" pitchFamily="2" charset="-78"/>
              </a:rPr>
              <a:t> </a:t>
            </a:r>
            <a:r>
              <a:rPr lang="fa-IR" sz="1300" b="1" dirty="0" smtClean="0">
                <a:solidFill>
                  <a:srgbClr val="333399"/>
                </a:solidFill>
                <a:cs typeface="B Nazanin" panose="00000400000000000000" pitchFamily="2" charset="-78"/>
              </a:rPr>
              <a:t>       </a:t>
            </a:r>
            <a:r>
              <a:rPr lang="fa-IR" sz="1300" b="1" dirty="0" smtClean="0">
                <a:solidFill>
                  <a:srgbClr val="333399"/>
                </a:solidFill>
                <a:cs typeface="B Nazanin" panose="00000400000000000000" pitchFamily="2" charset="-78"/>
                <a:sym typeface="Wingdings" panose="05000000000000000000" pitchFamily="2" charset="2"/>
              </a:rPr>
              <a:t> </a:t>
            </a:r>
            <a:r>
              <a:rPr lang="fa-IR" sz="1200" b="1" dirty="0" smtClean="0">
                <a:solidFill>
                  <a:srgbClr val="333399"/>
                </a:solidFill>
                <a:cs typeface="B Nazanin" panose="00000400000000000000" pitchFamily="2" charset="-78"/>
              </a:rPr>
              <a:t>سیاستگذاری </a:t>
            </a:r>
            <a:r>
              <a:rPr lang="fa-IR" sz="1200" b="1" dirty="0">
                <a:solidFill>
                  <a:srgbClr val="333399"/>
                </a:solidFill>
                <a:cs typeface="B Nazanin" panose="00000400000000000000" pitchFamily="2" charset="-78"/>
              </a:rPr>
              <a:t>در زمینه کاهش آلاینده های محیطی، مواد غذایی، عوامل اقتصادی و اجتماعی تاثیرگذار بر سقط خود به </a:t>
            </a:r>
            <a:r>
              <a:rPr lang="fa-IR" sz="1200" b="1" dirty="0" smtClean="0">
                <a:solidFill>
                  <a:srgbClr val="333399"/>
                </a:solidFill>
                <a:cs typeface="B Nazanin" panose="00000400000000000000" pitchFamily="2" charset="-78"/>
              </a:rPr>
              <a:t>خودی.</a:t>
            </a:r>
            <a:endParaRPr lang="fa-IR" sz="1200" b="1" dirty="0">
              <a:solidFill>
                <a:srgbClr val="333399"/>
              </a:solidFill>
              <a:cs typeface="B Nazanin" panose="00000400000000000000" pitchFamily="2" charset="-78"/>
            </a:endParaRPr>
          </a:p>
          <a:p>
            <a:pPr marL="0" indent="0" algn="just" rtl="1">
              <a:spcBef>
                <a:spcPct val="0"/>
              </a:spcBef>
              <a:buNone/>
            </a:pPr>
            <a:r>
              <a:rPr lang="fa-IR" sz="1200" b="1" dirty="0" smtClean="0">
                <a:solidFill>
                  <a:srgbClr val="333399"/>
                </a:solidFill>
                <a:cs typeface="B Nazanin" panose="00000400000000000000" pitchFamily="2" charset="-78"/>
              </a:rPr>
              <a:t>        </a:t>
            </a:r>
            <a:r>
              <a:rPr lang="fa-IR" sz="1200" b="1" dirty="0">
                <a:solidFill>
                  <a:srgbClr val="333399"/>
                </a:solidFill>
                <a:cs typeface="B Nazanin" panose="00000400000000000000" pitchFamily="2" charset="-78"/>
                <a:sym typeface="Wingdings" panose="05000000000000000000" pitchFamily="2" charset="2"/>
              </a:rPr>
              <a:t></a:t>
            </a:r>
            <a:r>
              <a:rPr lang="fa-IR" sz="1200" b="1" dirty="0" smtClean="0">
                <a:solidFill>
                  <a:srgbClr val="333399"/>
                </a:solidFill>
                <a:cs typeface="B Nazanin" panose="00000400000000000000" pitchFamily="2" charset="-78"/>
              </a:rPr>
              <a:t> تصویب </a:t>
            </a:r>
            <a:r>
              <a:rPr lang="fa-IR" sz="1200" b="1" dirty="0" err="1">
                <a:solidFill>
                  <a:srgbClr val="333399"/>
                </a:solidFill>
                <a:cs typeface="B Nazanin" panose="00000400000000000000" pitchFamily="2" charset="-78"/>
              </a:rPr>
              <a:t>برنامه‌ها</a:t>
            </a:r>
            <a:r>
              <a:rPr lang="fa-IR" sz="1200" b="1" dirty="0">
                <a:solidFill>
                  <a:srgbClr val="333399"/>
                </a:solidFill>
                <a:cs typeface="B Nazanin" panose="00000400000000000000" pitchFamily="2" charset="-78"/>
              </a:rPr>
              <a:t>، </a:t>
            </a:r>
            <a:r>
              <a:rPr lang="fa-IR" sz="1200" b="1" dirty="0" err="1">
                <a:solidFill>
                  <a:srgbClr val="333399"/>
                </a:solidFill>
                <a:cs typeface="B Nazanin" panose="00000400000000000000" pitchFamily="2" charset="-78"/>
              </a:rPr>
              <a:t>بخش‌نامه‌ها</a:t>
            </a:r>
            <a:r>
              <a:rPr lang="fa-IR" sz="1200" b="1" dirty="0">
                <a:solidFill>
                  <a:srgbClr val="333399"/>
                </a:solidFill>
                <a:cs typeface="B Nazanin" panose="00000400000000000000" pitchFamily="2" charset="-78"/>
              </a:rPr>
              <a:t>، مصوبات و تدابیر بخشی و </a:t>
            </a:r>
            <a:r>
              <a:rPr lang="fa-IR" sz="1200" b="1" dirty="0" err="1">
                <a:solidFill>
                  <a:srgbClr val="333399"/>
                </a:solidFill>
                <a:cs typeface="B Nazanin" panose="00000400000000000000" pitchFamily="2" charset="-78"/>
              </a:rPr>
              <a:t>فرابخشی</a:t>
            </a:r>
            <a:r>
              <a:rPr lang="fa-IR" sz="1200" b="1" dirty="0">
                <a:solidFill>
                  <a:srgbClr val="333399"/>
                </a:solidFill>
                <a:cs typeface="B Nazanin" panose="00000400000000000000" pitchFamily="2" charset="-78"/>
              </a:rPr>
              <a:t> برای اجرای </a:t>
            </a:r>
            <a:r>
              <a:rPr lang="fa-IR" sz="1200" b="1" dirty="0" err="1">
                <a:solidFill>
                  <a:srgbClr val="333399"/>
                </a:solidFill>
                <a:cs typeface="B Nazanin" panose="00000400000000000000" pitchFamily="2" charset="-78"/>
              </a:rPr>
              <a:t>سیاست‌های</a:t>
            </a:r>
            <a:r>
              <a:rPr lang="fa-IR" sz="1200" b="1" dirty="0">
                <a:solidFill>
                  <a:srgbClr val="333399"/>
                </a:solidFill>
                <a:cs typeface="B Nazanin" panose="00000400000000000000" pitchFamily="2" charset="-78"/>
              </a:rPr>
              <a:t> مرتبط با پیشگیری، مهار و کاهش موارد سقط خود به خودی </a:t>
            </a:r>
            <a:r>
              <a:rPr lang="fa-IR" sz="1200" b="1" dirty="0" smtClean="0">
                <a:solidFill>
                  <a:srgbClr val="333399"/>
                </a:solidFill>
                <a:cs typeface="B Nazanin" panose="00000400000000000000" pitchFamily="2" charset="-78"/>
              </a:rPr>
              <a:t>جنین.</a:t>
            </a:r>
            <a:endParaRPr lang="fa-IR" sz="1200" b="1" dirty="0">
              <a:solidFill>
                <a:srgbClr val="333399"/>
              </a:solidFill>
              <a:cs typeface="B Nazanin" panose="00000400000000000000" pitchFamily="2" charset="-78"/>
            </a:endParaRPr>
          </a:p>
          <a:p>
            <a:pPr marL="0" indent="0" algn="just" rtl="1">
              <a:spcBef>
                <a:spcPct val="0"/>
              </a:spcBef>
              <a:buNone/>
            </a:pPr>
            <a:r>
              <a:rPr lang="fa-IR" sz="1200" b="1" dirty="0" smtClean="0">
                <a:solidFill>
                  <a:srgbClr val="333399"/>
                </a:solidFill>
                <a:cs typeface="B Nazanin" panose="00000400000000000000" pitchFamily="2" charset="-78"/>
                <a:sym typeface="Wingdings" panose="05000000000000000000" pitchFamily="2" charset="2"/>
              </a:rPr>
              <a:t>  </a:t>
            </a:r>
            <a:r>
              <a:rPr lang="fa-IR" sz="1200" b="1" dirty="0" smtClean="0">
                <a:solidFill>
                  <a:srgbClr val="333399"/>
                </a:solidFill>
                <a:cs typeface="B Nazanin" panose="00000400000000000000" pitchFamily="2" charset="-78"/>
              </a:rPr>
              <a:t> تصویب </a:t>
            </a:r>
            <a:r>
              <a:rPr lang="fa-IR" sz="1200" b="1" dirty="0">
                <a:solidFill>
                  <a:srgbClr val="333399"/>
                </a:solidFill>
                <a:cs typeface="B Nazanin" panose="00000400000000000000" pitchFamily="2" charset="-78"/>
              </a:rPr>
              <a:t>استانداردهای مرتبط از جمله در خصوص مواد غذایی خصوصا مواد غذایی </a:t>
            </a:r>
            <a:r>
              <a:rPr lang="fa-IR" sz="1200" b="1" dirty="0" err="1" smtClean="0">
                <a:solidFill>
                  <a:srgbClr val="333399"/>
                </a:solidFill>
                <a:cs typeface="B Nazanin" panose="00000400000000000000" pitchFamily="2" charset="-78"/>
              </a:rPr>
              <a:t>تراریخته</a:t>
            </a:r>
            <a:r>
              <a:rPr lang="fa-IR" sz="1200" b="1" dirty="0" smtClean="0">
                <a:solidFill>
                  <a:srgbClr val="333399"/>
                </a:solidFill>
                <a:cs typeface="B Nazanin" panose="00000400000000000000" pitchFamily="2" charset="-78"/>
              </a:rPr>
              <a:t>.</a:t>
            </a:r>
            <a:endParaRPr lang="fa-IR" sz="1200" b="1" dirty="0">
              <a:solidFill>
                <a:srgbClr val="333399"/>
              </a:solidFill>
              <a:cs typeface="B Nazanin" panose="00000400000000000000" pitchFamily="2" charset="-78"/>
            </a:endParaRPr>
          </a:p>
          <a:p>
            <a:pPr marL="0" indent="0" algn="just" rtl="1">
              <a:spcBef>
                <a:spcPct val="0"/>
              </a:spcBef>
              <a:buNone/>
            </a:pPr>
            <a:r>
              <a:rPr lang="fa-IR" sz="1200" b="1" dirty="0" smtClean="0">
                <a:solidFill>
                  <a:srgbClr val="333399"/>
                </a:solidFill>
                <a:cs typeface="B Nazanin" panose="00000400000000000000" pitchFamily="2" charset="-78"/>
              </a:rPr>
              <a:t>         </a:t>
            </a:r>
            <a:r>
              <a:rPr lang="fa-IR" sz="1200" b="1" dirty="0">
                <a:solidFill>
                  <a:srgbClr val="333399"/>
                </a:solidFill>
                <a:cs typeface="B Nazanin" panose="00000400000000000000" pitchFamily="2" charset="-78"/>
                <a:sym typeface="Wingdings" panose="05000000000000000000" pitchFamily="2" charset="2"/>
              </a:rPr>
              <a:t> </a:t>
            </a:r>
            <a:r>
              <a:rPr lang="fa-IR" sz="1200" b="1" dirty="0" smtClean="0">
                <a:solidFill>
                  <a:srgbClr val="333399"/>
                </a:solidFill>
                <a:cs typeface="B Nazanin" panose="00000400000000000000" pitchFamily="2" charset="-78"/>
              </a:rPr>
              <a:t>تصویب </a:t>
            </a:r>
            <a:r>
              <a:rPr lang="fa-IR" sz="1200" b="1" dirty="0">
                <a:solidFill>
                  <a:srgbClr val="333399"/>
                </a:solidFill>
                <a:cs typeface="B Nazanin" panose="00000400000000000000" pitchFamily="2" charset="-78"/>
              </a:rPr>
              <a:t>ساز و کارهای پایش و نظارت بر اجرای مصوبات از جمله </a:t>
            </a:r>
            <a:r>
              <a:rPr lang="fa-IR" sz="1200" b="1" dirty="0" err="1" smtClean="0">
                <a:solidFill>
                  <a:srgbClr val="333399"/>
                </a:solidFill>
                <a:cs typeface="B Nazanin" panose="00000400000000000000" pitchFamily="2" charset="-78"/>
              </a:rPr>
              <a:t>برنامه‌ها</a:t>
            </a:r>
            <a:r>
              <a:rPr lang="fa-IR" sz="1200" b="1" dirty="0" smtClean="0">
                <a:solidFill>
                  <a:srgbClr val="333399"/>
                </a:solidFill>
                <a:cs typeface="B Nazanin" panose="00000400000000000000" pitchFamily="2" charset="-78"/>
              </a:rPr>
              <a:t>.</a:t>
            </a:r>
            <a:endParaRPr lang="fa-IR" sz="1200" b="1" dirty="0">
              <a:solidFill>
                <a:srgbClr val="333399"/>
              </a:solidFill>
              <a:cs typeface="B Nazanin" panose="00000400000000000000" pitchFamily="2" charset="-78"/>
            </a:endParaRPr>
          </a:p>
          <a:p>
            <a:pPr marL="0" indent="0" algn="just" rtl="1">
              <a:spcBef>
                <a:spcPct val="0"/>
              </a:spcBef>
              <a:buNone/>
            </a:pPr>
            <a:r>
              <a:rPr lang="fa-IR" sz="1200" b="1" dirty="0" smtClean="0">
                <a:solidFill>
                  <a:srgbClr val="333399"/>
                </a:solidFill>
                <a:cs typeface="B Nazanin" panose="00000400000000000000" pitchFamily="2" charset="-78"/>
              </a:rPr>
              <a:t>         </a:t>
            </a:r>
            <a:r>
              <a:rPr lang="fa-IR" sz="1200" b="1" dirty="0">
                <a:solidFill>
                  <a:srgbClr val="333399"/>
                </a:solidFill>
                <a:cs typeface="B Nazanin" panose="00000400000000000000" pitchFamily="2" charset="-78"/>
                <a:sym typeface="Wingdings" panose="05000000000000000000" pitchFamily="2" charset="2"/>
              </a:rPr>
              <a:t> </a:t>
            </a:r>
            <a:r>
              <a:rPr lang="fa-IR" sz="1200" b="1" dirty="0" smtClean="0">
                <a:solidFill>
                  <a:srgbClr val="333399"/>
                </a:solidFill>
                <a:cs typeface="B Nazanin" panose="00000400000000000000" pitchFamily="2" charset="-78"/>
              </a:rPr>
              <a:t>ایجاد </a:t>
            </a:r>
            <a:r>
              <a:rPr lang="fa-IR" sz="1200" b="1" dirty="0">
                <a:solidFill>
                  <a:srgbClr val="333399"/>
                </a:solidFill>
                <a:cs typeface="B Nazanin" panose="00000400000000000000" pitchFamily="2" charset="-78"/>
              </a:rPr>
              <a:t>هماهنگی بین </a:t>
            </a:r>
            <a:r>
              <a:rPr lang="fa-IR" sz="1200" b="1" dirty="0" err="1">
                <a:solidFill>
                  <a:srgbClr val="333399"/>
                </a:solidFill>
                <a:cs typeface="B Nazanin" panose="00000400000000000000" pitchFamily="2" charset="-78"/>
              </a:rPr>
              <a:t>سازمان‌ها</a:t>
            </a:r>
            <a:r>
              <a:rPr lang="fa-IR" sz="1200" b="1" dirty="0">
                <a:solidFill>
                  <a:srgbClr val="333399"/>
                </a:solidFill>
                <a:cs typeface="B Nazanin" panose="00000400000000000000" pitchFamily="2" charset="-78"/>
              </a:rPr>
              <a:t> و نهادهای تاثیرگذار  و نیز </a:t>
            </a:r>
            <a:r>
              <a:rPr lang="fa-IR" sz="1200" b="1" dirty="0" err="1">
                <a:solidFill>
                  <a:srgbClr val="333399"/>
                </a:solidFill>
                <a:cs typeface="B Nazanin" panose="00000400000000000000" pitchFamily="2" charset="-78"/>
              </a:rPr>
              <a:t>متناظرهای</a:t>
            </a:r>
            <a:r>
              <a:rPr lang="fa-IR" sz="1200" b="1" dirty="0">
                <a:solidFill>
                  <a:srgbClr val="333399"/>
                </a:solidFill>
                <a:cs typeface="B Nazanin" panose="00000400000000000000" pitchFamily="2" charset="-78"/>
              </a:rPr>
              <a:t> </a:t>
            </a:r>
            <a:r>
              <a:rPr lang="fa-IR" sz="1200" b="1" dirty="0" smtClean="0">
                <a:solidFill>
                  <a:srgbClr val="333399"/>
                </a:solidFill>
                <a:cs typeface="B Nazanin" panose="00000400000000000000" pitchFamily="2" charset="-78"/>
              </a:rPr>
              <a:t>استانی.</a:t>
            </a:r>
          </a:p>
          <a:p>
            <a:pPr marL="0" indent="0" algn="just" rtl="1">
              <a:spcBef>
                <a:spcPct val="0"/>
              </a:spcBef>
              <a:buNone/>
            </a:pPr>
            <a:r>
              <a:rPr lang="fa-IR" sz="1850" b="1" u="sng" dirty="0" smtClean="0">
                <a:solidFill>
                  <a:srgbClr val="7030A0"/>
                </a:solidFill>
                <a:cs typeface="B Nazanin" panose="00000400000000000000" pitchFamily="2" charset="-78"/>
              </a:rPr>
              <a:t>دانشگاهی</a:t>
            </a:r>
            <a:endParaRPr lang="fa-IR" sz="1850" b="1" u="sng" dirty="0">
              <a:solidFill>
                <a:srgbClr val="7030A0"/>
              </a:solidFill>
              <a:cs typeface="B Nazanin" panose="00000400000000000000" pitchFamily="2" charset="-78"/>
            </a:endParaRPr>
          </a:p>
          <a:p>
            <a:pPr marL="0" indent="0" algn="just" rtl="1">
              <a:spcBef>
                <a:spcPct val="0"/>
              </a:spcBef>
              <a:buNone/>
            </a:pPr>
            <a:r>
              <a:rPr lang="fa-IR" sz="1400" b="1" dirty="0" smtClean="0">
                <a:solidFill>
                  <a:srgbClr val="7030A0"/>
                </a:solidFill>
                <a:cs typeface="B Nazanin" panose="00000400000000000000" pitchFamily="2" charset="-78"/>
              </a:rPr>
              <a:t>همکاری </a:t>
            </a:r>
            <a:r>
              <a:rPr lang="fa-IR" sz="1400" b="1" dirty="0">
                <a:solidFill>
                  <a:srgbClr val="7030A0"/>
                </a:solidFill>
                <a:cs typeface="B Nazanin" panose="00000400000000000000" pitchFamily="2" charset="-78"/>
              </a:rPr>
              <a:t>بین </a:t>
            </a:r>
            <a:r>
              <a:rPr lang="fa-IR" sz="1400" b="1" dirty="0" err="1">
                <a:solidFill>
                  <a:srgbClr val="7030A0"/>
                </a:solidFill>
                <a:cs typeface="B Nazanin" panose="00000400000000000000" pitchFamily="2" charset="-78"/>
              </a:rPr>
              <a:t>معاونت‌ها</a:t>
            </a:r>
            <a:r>
              <a:rPr lang="fa-IR" sz="1400" b="1" dirty="0">
                <a:solidFill>
                  <a:srgbClr val="7030A0"/>
                </a:solidFill>
                <a:cs typeface="B Nazanin" panose="00000400000000000000" pitchFamily="2" charset="-78"/>
              </a:rPr>
              <a:t>/ادارات/دفاتر </a:t>
            </a:r>
            <a:r>
              <a:rPr lang="fa-IR" sz="1400" b="1" dirty="0" err="1">
                <a:solidFill>
                  <a:srgbClr val="7030A0"/>
                </a:solidFill>
                <a:cs typeface="B Nazanin" panose="00000400000000000000" pitchFamily="2" charset="-78"/>
              </a:rPr>
              <a:t>دانشگاه‌های</a:t>
            </a:r>
            <a:r>
              <a:rPr lang="fa-IR" sz="1400" b="1" dirty="0">
                <a:solidFill>
                  <a:srgbClr val="7030A0"/>
                </a:solidFill>
                <a:cs typeface="B Nazanin" panose="00000400000000000000" pitchFamily="2" charset="-78"/>
              </a:rPr>
              <a:t> علوم پزشکی و خدمات بهداشتی </a:t>
            </a:r>
            <a:r>
              <a:rPr lang="fa-IR" sz="1400" b="1" dirty="0" smtClean="0">
                <a:solidFill>
                  <a:srgbClr val="7030A0"/>
                </a:solidFill>
                <a:cs typeface="B Nazanin" panose="00000400000000000000" pitchFamily="2" charset="-78"/>
              </a:rPr>
              <a:t>درمانی</a:t>
            </a:r>
          </a:p>
          <a:p>
            <a:pPr marL="0" indent="0" algn="just" rtl="1">
              <a:spcBef>
                <a:spcPct val="0"/>
              </a:spcBef>
              <a:buNone/>
            </a:pPr>
            <a:r>
              <a:rPr lang="fa-IR" sz="1400" b="1" dirty="0">
                <a:solidFill>
                  <a:srgbClr val="7030A0"/>
                </a:solidFill>
                <a:cs typeface="B Nazanin" panose="00000400000000000000" pitchFamily="2" charset="-78"/>
              </a:rPr>
              <a:t> </a:t>
            </a:r>
            <a:r>
              <a:rPr lang="fa-IR" sz="1400" b="1" dirty="0" smtClean="0">
                <a:solidFill>
                  <a:srgbClr val="7030A0"/>
                </a:solidFill>
                <a:cs typeface="B Nazanin" panose="00000400000000000000" pitchFamily="2" charset="-78"/>
              </a:rPr>
              <a:t>       در </a:t>
            </a:r>
            <a:r>
              <a:rPr lang="fa-IR" sz="1400" b="1" dirty="0">
                <a:solidFill>
                  <a:srgbClr val="7030A0"/>
                </a:solidFill>
                <a:cs typeface="B Nazanin" panose="00000400000000000000" pitchFamily="2" charset="-78"/>
              </a:rPr>
              <a:t>سطح </a:t>
            </a:r>
            <a:r>
              <a:rPr lang="fa-IR" sz="1400" b="1" dirty="0" err="1">
                <a:solidFill>
                  <a:srgbClr val="7030A0"/>
                </a:solidFill>
                <a:cs typeface="B Nazanin" panose="00000400000000000000" pitchFamily="2" charset="-78"/>
              </a:rPr>
              <a:t>استان‌ها</a:t>
            </a:r>
            <a:r>
              <a:rPr lang="fa-IR" sz="1400" b="1" dirty="0">
                <a:solidFill>
                  <a:srgbClr val="7030A0"/>
                </a:solidFill>
                <a:cs typeface="B Nazanin" panose="00000400000000000000" pitchFamily="2" charset="-78"/>
              </a:rPr>
              <a:t> و </a:t>
            </a:r>
            <a:r>
              <a:rPr lang="fa-IR" sz="1400" b="1" dirty="0" err="1">
                <a:solidFill>
                  <a:srgbClr val="7030A0"/>
                </a:solidFill>
                <a:cs typeface="B Nazanin" panose="00000400000000000000" pitchFamily="2" charset="-78"/>
              </a:rPr>
              <a:t>شهرستان‌ها</a:t>
            </a:r>
            <a:r>
              <a:rPr lang="fa-IR" sz="1400" b="1" dirty="0">
                <a:solidFill>
                  <a:srgbClr val="7030A0"/>
                </a:solidFill>
                <a:cs typeface="B Nazanin" panose="00000400000000000000" pitchFamily="2" charset="-78"/>
              </a:rPr>
              <a:t> از طریق </a:t>
            </a:r>
          </a:p>
          <a:p>
            <a:pPr marL="0" indent="0" algn="just" rtl="1">
              <a:spcBef>
                <a:spcPct val="0"/>
              </a:spcBef>
              <a:buNone/>
            </a:pPr>
            <a:r>
              <a:rPr lang="fa-IR" sz="1300" b="1" dirty="0" smtClean="0">
                <a:solidFill>
                  <a:srgbClr val="7030A0"/>
                </a:solidFill>
                <a:cs typeface="B Nazanin" panose="00000400000000000000" pitchFamily="2" charset="-78"/>
              </a:rPr>
              <a:t>                </a:t>
            </a:r>
            <a:r>
              <a:rPr lang="fa-IR" sz="1300" b="1" dirty="0" smtClean="0">
                <a:solidFill>
                  <a:srgbClr val="7030A0"/>
                </a:solidFill>
                <a:cs typeface="B Nazanin" panose="00000400000000000000" pitchFamily="2" charset="-78"/>
                <a:sym typeface="Wingdings" panose="05000000000000000000" pitchFamily="2" charset="2"/>
              </a:rPr>
              <a:t> </a:t>
            </a:r>
            <a:r>
              <a:rPr lang="fa-IR" sz="1300" b="1" dirty="0" err="1" smtClean="0">
                <a:solidFill>
                  <a:srgbClr val="7030A0"/>
                </a:solidFill>
                <a:cs typeface="B Nazanin" panose="00000400000000000000" pitchFamily="2" charset="-78"/>
              </a:rPr>
              <a:t>کارگروه</a:t>
            </a:r>
            <a:r>
              <a:rPr lang="fa-IR" sz="1300" b="1" dirty="0" smtClean="0">
                <a:solidFill>
                  <a:srgbClr val="7030A0"/>
                </a:solidFill>
                <a:cs typeface="B Nazanin" panose="00000400000000000000" pitchFamily="2" charset="-78"/>
              </a:rPr>
              <a:t> </a:t>
            </a:r>
            <a:r>
              <a:rPr lang="fa-IR" sz="1300" b="1" dirty="0">
                <a:solidFill>
                  <a:srgbClr val="7030A0"/>
                </a:solidFill>
                <a:cs typeface="B Nazanin" panose="00000400000000000000" pitchFamily="2" charset="-78"/>
              </a:rPr>
              <a:t>تخصصی سلامت و امنیت غذایی استان/شهرستان با هماهنگی و  همکاری گروه جوانی جمعیت، سلامت خانواده و مدارس معاونت بهداشتی دانشگاه </a:t>
            </a:r>
          </a:p>
          <a:p>
            <a:pPr marL="0" indent="0" algn="just" rtl="1">
              <a:spcBef>
                <a:spcPct val="0"/>
              </a:spcBef>
              <a:buNone/>
            </a:pPr>
            <a:r>
              <a:rPr lang="fa-IR" sz="1300" b="1" dirty="0" smtClean="0">
                <a:solidFill>
                  <a:srgbClr val="7030A0"/>
                </a:solidFill>
                <a:cs typeface="B Nazanin" panose="00000400000000000000" pitchFamily="2" charset="-78"/>
              </a:rPr>
              <a:t>                         </a:t>
            </a:r>
            <a:r>
              <a:rPr lang="fa-IR" sz="1300" b="1" dirty="0" smtClean="0">
                <a:solidFill>
                  <a:srgbClr val="7030A0"/>
                </a:solidFill>
                <a:cs typeface="B Nazanin" panose="00000400000000000000" pitchFamily="2" charset="-78"/>
                <a:sym typeface="Wingdings" panose="05000000000000000000" pitchFamily="2" charset="2"/>
              </a:rPr>
              <a:t> </a:t>
            </a:r>
            <a:r>
              <a:rPr lang="fa-IR" sz="1200" b="1" dirty="0" smtClean="0">
                <a:solidFill>
                  <a:srgbClr val="7030A0"/>
                </a:solidFill>
                <a:cs typeface="B Nazanin" panose="00000400000000000000" pitchFamily="2" charset="-78"/>
              </a:rPr>
              <a:t>تصویب </a:t>
            </a:r>
            <a:r>
              <a:rPr lang="fa-IR" sz="1200" b="1" dirty="0" err="1">
                <a:solidFill>
                  <a:srgbClr val="7030A0"/>
                </a:solidFill>
                <a:cs typeface="B Nazanin" panose="00000400000000000000" pitchFamily="2" charset="-78"/>
              </a:rPr>
              <a:t>برنامه‌ها</a:t>
            </a:r>
            <a:r>
              <a:rPr lang="fa-IR" sz="1200" b="1" dirty="0">
                <a:solidFill>
                  <a:srgbClr val="7030A0"/>
                </a:solidFill>
                <a:cs typeface="B Nazanin" panose="00000400000000000000" pitchFamily="2" charset="-78"/>
              </a:rPr>
              <a:t>، بخش </a:t>
            </a:r>
            <a:r>
              <a:rPr lang="fa-IR" sz="1200" b="1" dirty="0" err="1">
                <a:solidFill>
                  <a:srgbClr val="7030A0"/>
                </a:solidFill>
                <a:cs typeface="B Nazanin" panose="00000400000000000000" pitchFamily="2" charset="-78"/>
              </a:rPr>
              <a:t>نامه‌ها</a:t>
            </a:r>
            <a:r>
              <a:rPr lang="fa-IR" sz="1200" b="1" dirty="0">
                <a:solidFill>
                  <a:srgbClr val="7030A0"/>
                </a:solidFill>
                <a:cs typeface="B Nazanin" panose="00000400000000000000" pitchFamily="2" charset="-78"/>
              </a:rPr>
              <a:t>، مصوبات و تدابیر بخشی و </a:t>
            </a:r>
            <a:r>
              <a:rPr lang="fa-IR" sz="1200" b="1" dirty="0" err="1">
                <a:solidFill>
                  <a:srgbClr val="7030A0"/>
                </a:solidFill>
                <a:cs typeface="B Nazanin" panose="00000400000000000000" pitchFamily="2" charset="-78"/>
              </a:rPr>
              <a:t>فرابخشی</a:t>
            </a:r>
            <a:r>
              <a:rPr lang="fa-IR" sz="1200" b="1" dirty="0">
                <a:solidFill>
                  <a:srgbClr val="7030A0"/>
                </a:solidFill>
                <a:cs typeface="B Nazanin" panose="00000400000000000000" pitchFamily="2" charset="-78"/>
              </a:rPr>
              <a:t> برای اجرای </a:t>
            </a:r>
            <a:r>
              <a:rPr lang="fa-IR" sz="1200" b="1" dirty="0" err="1">
                <a:solidFill>
                  <a:srgbClr val="7030A0"/>
                </a:solidFill>
                <a:cs typeface="B Nazanin" panose="00000400000000000000" pitchFamily="2" charset="-78"/>
              </a:rPr>
              <a:t>سیاست‌های</a:t>
            </a:r>
            <a:r>
              <a:rPr lang="fa-IR" sz="1200" b="1" dirty="0">
                <a:solidFill>
                  <a:srgbClr val="7030A0"/>
                </a:solidFill>
                <a:cs typeface="B Nazanin" panose="00000400000000000000" pitchFamily="2" charset="-78"/>
              </a:rPr>
              <a:t> مرتبط با پیشگیری، مهار و کاهش موارد سقط خود به خودی جنین بر اساس </a:t>
            </a:r>
            <a:r>
              <a:rPr lang="fa-IR" sz="1200" b="1" dirty="0" err="1">
                <a:solidFill>
                  <a:srgbClr val="7030A0"/>
                </a:solidFill>
                <a:cs typeface="B Nazanin" panose="00000400000000000000" pitchFamily="2" charset="-78"/>
              </a:rPr>
              <a:t>اولویت‌های</a:t>
            </a:r>
            <a:r>
              <a:rPr lang="fa-IR" sz="1200" b="1" dirty="0">
                <a:solidFill>
                  <a:srgbClr val="7030A0"/>
                </a:solidFill>
                <a:cs typeface="B Nazanin" panose="00000400000000000000" pitchFamily="2" charset="-78"/>
              </a:rPr>
              <a:t> </a:t>
            </a:r>
            <a:r>
              <a:rPr lang="fa-IR" sz="1200" b="1" dirty="0" smtClean="0">
                <a:solidFill>
                  <a:srgbClr val="7030A0"/>
                </a:solidFill>
                <a:cs typeface="B Nazanin" panose="00000400000000000000" pitchFamily="2" charset="-78"/>
              </a:rPr>
              <a:t>استانی/شهرستانی.</a:t>
            </a:r>
            <a:endParaRPr lang="fa-IR" sz="1200" b="1" dirty="0">
              <a:solidFill>
                <a:srgbClr val="7030A0"/>
              </a:solidFill>
              <a:cs typeface="B Nazanin" panose="00000400000000000000" pitchFamily="2" charset="-78"/>
            </a:endParaRPr>
          </a:p>
          <a:p>
            <a:pPr marL="0" indent="0" algn="just" rtl="1">
              <a:spcBef>
                <a:spcPct val="0"/>
              </a:spcBef>
              <a:buNone/>
            </a:pPr>
            <a:r>
              <a:rPr lang="fa-IR" sz="1200" b="1" dirty="0">
                <a:solidFill>
                  <a:srgbClr val="7030A0"/>
                </a:solidFill>
                <a:cs typeface="B Nazanin" panose="00000400000000000000" pitchFamily="2" charset="-78"/>
              </a:rPr>
              <a:t> </a:t>
            </a:r>
            <a:r>
              <a:rPr lang="fa-IR" sz="1200" b="1" dirty="0" smtClean="0">
                <a:solidFill>
                  <a:srgbClr val="7030A0"/>
                </a:solidFill>
                <a:cs typeface="B Nazanin" panose="00000400000000000000" pitchFamily="2" charset="-78"/>
              </a:rPr>
              <a:t>                         </a:t>
            </a:r>
            <a:r>
              <a:rPr lang="fa-IR" sz="1200" b="1" dirty="0" smtClean="0">
                <a:solidFill>
                  <a:srgbClr val="7030A0"/>
                </a:solidFill>
                <a:cs typeface="B Nazanin" panose="00000400000000000000" pitchFamily="2" charset="-78"/>
                <a:sym typeface="Wingdings" panose="05000000000000000000" pitchFamily="2" charset="2"/>
              </a:rPr>
              <a:t> </a:t>
            </a:r>
            <a:r>
              <a:rPr lang="fa-IR" sz="1200" b="1" dirty="0" smtClean="0">
                <a:solidFill>
                  <a:srgbClr val="7030A0"/>
                </a:solidFill>
                <a:cs typeface="B Nazanin" panose="00000400000000000000" pitchFamily="2" charset="-78"/>
              </a:rPr>
              <a:t>تصویب </a:t>
            </a:r>
            <a:r>
              <a:rPr lang="fa-IR" sz="1200" b="1" dirty="0">
                <a:solidFill>
                  <a:srgbClr val="7030A0"/>
                </a:solidFill>
                <a:cs typeface="B Nazanin" panose="00000400000000000000" pitchFamily="2" charset="-78"/>
              </a:rPr>
              <a:t>ساز و کارهای پایش و نظارت بر اجرای مصوبات از جمله </a:t>
            </a:r>
            <a:r>
              <a:rPr lang="fa-IR" sz="1200" b="1" dirty="0" err="1" smtClean="0">
                <a:solidFill>
                  <a:srgbClr val="7030A0"/>
                </a:solidFill>
                <a:cs typeface="B Nazanin" panose="00000400000000000000" pitchFamily="2" charset="-78"/>
              </a:rPr>
              <a:t>برنامه‌ها</a:t>
            </a:r>
            <a:r>
              <a:rPr lang="fa-IR" sz="1200" b="1" dirty="0" smtClean="0">
                <a:solidFill>
                  <a:srgbClr val="7030A0"/>
                </a:solidFill>
                <a:cs typeface="B Nazanin" panose="00000400000000000000" pitchFamily="2" charset="-78"/>
              </a:rPr>
              <a:t>.</a:t>
            </a:r>
            <a:endParaRPr lang="fa-IR" sz="1200" b="1" dirty="0">
              <a:solidFill>
                <a:srgbClr val="7030A0"/>
              </a:solidFill>
              <a:cs typeface="B Nazanin" panose="00000400000000000000" pitchFamily="2" charset="-78"/>
            </a:endParaRPr>
          </a:p>
          <a:p>
            <a:pPr marL="0" indent="0" algn="just" rtl="1">
              <a:spcBef>
                <a:spcPct val="0"/>
              </a:spcBef>
              <a:buNone/>
            </a:pPr>
            <a:r>
              <a:rPr lang="fa-IR" sz="1200" b="1" dirty="0">
                <a:solidFill>
                  <a:srgbClr val="7030A0"/>
                </a:solidFill>
                <a:cs typeface="B Nazanin" panose="00000400000000000000" pitchFamily="2" charset="-78"/>
              </a:rPr>
              <a:t> </a:t>
            </a:r>
            <a:r>
              <a:rPr lang="fa-IR" sz="1200" b="1" dirty="0" smtClean="0">
                <a:solidFill>
                  <a:srgbClr val="7030A0"/>
                </a:solidFill>
                <a:cs typeface="B Nazanin" panose="00000400000000000000" pitchFamily="2" charset="-78"/>
              </a:rPr>
              <a:t>                         </a:t>
            </a:r>
            <a:r>
              <a:rPr lang="fa-IR" sz="1200" b="1" dirty="0" smtClean="0">
                <a:solidFill>
                  <a:srgbClr val="7030A0"/>
                </a:solidFill>
                <a:cs typeface="B Nazanin" panose="00000400000000000000" pitchFamily="2" charset="-78"/>
                <a:sym typeface="Wingdings" panose="05000000000000000000" pitchFamily="2" charset="2"/>
              </a:rPr>
              <a:t> </a:t>
            </a:r>
            <a:r>
              <a:rPr lang="fa-IR" sz="1200" b="1" dirty="0" smtClean="0">
                <a:solidFill>
                  <a:srgbClr val="7030A0"/>
                </a:solidFill>
                <a:cs typeface="B Nazanin" panose="00000400000000000000" pitchFamily="2" charset="-78"/>
              </a:rPr>
              <a:t>ایجاد </a:t>
            </a:r>
            <a:r>
              <a:rPr lang="fa-IR" sz="1200" b="1" dirty="0">
                <a:solidFill>
                  <a:srgbClr val="7030A0"/>
                </a:solidFill>
                <a:cs typeface="B Nazanin" panose="00000400000000000000" pitchFamily="2" charset="-78"/>
              </a:rPr>
              <a:t>هماهنگی بین </a:t>
            </a:r>
            <a:r>
              <a:rPr lang="fa-IR" sz="1200" b="1" dirty="0" err="1">
                <a:solidFill>
                  <a:srgbClr val="7030A0"/>
                </a:solidFill>
                <a:cs typeface="B Nazanin" panose="00000400000000000000" pitchFamily="2" charset="-78"/>
              </a:rPr>
              <a:t>معاونت‌های</a:t>
            </a:r>
            <a:r>
              <a:rPr lang="fa-IR" sz="1200" b="1" dirty="0">
                <a:solidFill>
                  <a:srgbClr val="7030A0"/>
                </a:solidFill>
                <a:cs typeface="B Nazanin" panose="00000400000000000000" pitchFamily="2" charset="-78"/>
              </a:rPr>
              <a:t> مختلف دانشگاه علوم پزشکی و خدمات بهداشتی درمانی، </a:t>
            </a:r>
            <a:r>
              <a:rPr lang="fa-IR" sz="1200" b="1" dirty="0" err="1">
                <a:solidFill>
                  <a:srgbClr val="7030A0"/>
                </a:solidFill>
                <a:cs typeface="B Nazanin" panose="00000400000000000000" pitchFamily="2" charset="-78"/>
              </a:rPr>
              <a:t>سازمان‌ها</a:t>
            </a:r>
            <a:r>
              <a:rPr lang="fa-IR" sz="1200" b="1" dirty="0">
                <a:solidFill>
                  <a:srgbClr val="7030A0"/>
                </a:solidFill>
                <a:cs typeface="B Nazanin" panose="00000400000000000000" pitchFamily="2" charset="-78"/>
              </a:rPr>
              <a:t> و نهادهای تاثیرگذار در زمینه اجرای مصوبات کشور </a:t>
            </a:r>
            <a:r>
              <a:rPr lang="fa-IR" sz="1200" b="1" dirty="0" smtClean="0">
                <a:solidFill>
                  <a:srgbClr val="7030A0"/>
                </a:solidFill>
                <a:cs typeface="B Nazanin" panose="00000400000000000000" pitchFamily="2" charset="-78"/>
              </a:rPr>
              <a:t>مرتبط.</a:t>
            </a:r>
            <a:endParaRPr lang="fa-IR" sz="1200" b="1" dirty="0">
              <a:solidFill>
                <a:srgbClr val="7030A0"/>
              </a:solidFill>
              <a:cs typeface="B Nazanin" panose="00000400000000000000" pitchFamily="2" charset="-78"/>
            </a:endParaRPr>
          </a:p>
          <a:p>
            <a:pPr marL="0" indent="0" algn="just" rtl="1">
              <a:spcBef>
                <a:spcPct val="0"/>
              </a:spcBef>
              <a:buNone/>
            </a:pPr>
            <a:r>
              <a:rPr lang="fa-IR" sz="1200" b="1" dirty="0">
                <a:solidFill>
                  <a:srgbClr val="7030A0"/>
                </a:solidFill>
                <a:cs typeface="B Nazanin" panose="00000400000000000000" pitchFamily="2" charset="-78"/>
              </a:rPr>
              <a:t> </a:t>
            </a:r>
            <a:r>
              <a:rPr lang="fa-IR" sz="1200" b="1" dirty="0" smtClean="0">
                <a:solidFill>
                  <a:srgbClr val="7030A0"/>
                </a:solidFill>
                <a:cs typeface="B Nazanin" panose="00000400000000000000" pitchFamily="2" charset="-78"/>
              </a:rPr>
              <a:t>                         </a:t>
            </a:r>
            <a:r>
              <a:rPr lang="fa-IR" sz="1200" b="1" dirty="0" smtClean="0">
                <a:solidFill>
                  <a:srgbClr val="7030A0"/>
                </a:solidFill>
                <a:cs typeface="B Nazanin" panose="00000400000000000000" pitchFamily="2" charset="-78"/>
                <a:sym typeface="Wingdings" panose="05000000000000000000" pitchFamily="2" charset="2"/>
              </a:rPr>
              <a:t> </a:t>
            </a:r>
            <a:r>
              <a:rPr lang="fa-IR" sz="1200" b="1" dirty="0" smtClean="0">
                <a:solidFill>
                  <a:srgbClr val="7030A0"/>
                </a:solidFill>
                <a:cs typeface="B Nazanin" panose="00000400000000000000" pitchFamily="2" charset="-78"/>
              </a:rPr>
              <a:t>نظارت </a:t>
            </a:r>
            <a:r>
              <a:rPr lang="fa-IR" sz="1200" b="1" dirty="0">
                <a:solidFill>
                  <a:srgbClr val="7030A0"/>
                </a:solidFill>
                <a:cs typeface="B Nazanin" panose="00000400000000000000" pitchFamily="2" charset="-78"/>
              </a:rPr>
              <a:t>بر </a:t>
            </a:r>
            <a:r>
              <a:rPr lang="fa-IR" sz="1200" b="1" dirty="0" err="1">
                <a:solidFill>
                  <a:srgbClr val="7030A0"/>
                </a:solidFill>
                <a:cs typeface="B Nazanin" panose="00000400000000000000" pitchFamily="2" charset="-78"/>
              </a:rPr>
              <a:t>فعالیت‌های</a:t>
            </a:r>
            <a:r>
              <a:rPr lang="fa-IR" sz="1200" b="1" dirty="0">
                <a:solidFill>
                  <a:srgbClr val="7030A0"/>
                </a:solidFill>
                <a:cs typeface="B Nazanin" panose="00000400000000000000" pitchFamily="2" charset="-78"/>
              </a:rPr>
              <a:t> بین بخشی در سطح جامعه (روستا و شهر</a:t>
            </a:r>
            <a:r>
              <a:rPr lang="fa-IR" sz="1200" b="1" dirty="0" smtClean="0">
                <a:solidFill>
                  <a:srgbClr val="7030A0"/>
                </a:solidFill>
                <a:cs typeface="B Nazanin" panose="00000400000000000000" pitchFamily="2" charset="-78"/>
              </a:rPr>
              <a:t>).</a:t>
            </a:r>
            <a:endParaRPr lang="fa-IR" sz="1200" b="1" dirty="0">
              <a:solidFill>
                <a:srgbClr val="7030A0"/>
              </a:solidFill>
              <a:cs typeface="B Nazanin" panose="00000400000000000000" pitchFamily="2" charset="-78"/>
            </a:endParaRPr>
          </a:p>
          <a:p>
            <a:pPr marL="0" indent="0" algn="just" rtl="1">
              <a:spcBef>
                <a:spcPct val="0"/>
              </a:spcBef>
              <a:buNone/>
            </a:pPr>
            <a:r>
              <a:rPr lang="fa-IR" sz="1200" b="1" dirty="0">
                <a:solidFill>
                  <a:srgbClr val="7030A0"/>
                </a:solidFill>
                <a:cs typeface="B Nazanin" panose="00000400000000000000" pitchFamily="2" charset="-78"/>
              </a:rPr>
              <a:t> </a:t>
            </a:r>
            <a:r>
              <a:rPr lang="fa-IR" sz="1200" b="1" dirty="0" smtClean="0">
                <a:solidFill>
                  <a:srgbClr val="7030A0"/>
                </a:solidFill>
                <a:cs typeface="B Nazanin" panose="00000400000000000000" pitchFamily="2" charset="-78"/>
              </a:rPr>
              <a:t>                         </a:t>
            </a:r>
            <a:r>
              <a:rPr lang="fa-IR" sz="1200" b="1" dirty="0" smtClean="0">
                <a:solidFill>
                  <a:srgbClr val="7030A0"/>
                </a:solidFill>
                <a:cs typeface="B Nazanin" panose="00000400000000000000" pitchFamily="2" charset="-78"/>
                <a:sym typeface="Wingdings" panose="05000000000000000000" pitchFamily="2" charset="2"/>
              </a:rPr>
              <a:t> </a:t>
            </a:r>
            <a:r>
              <a:rPr lang="fa-IR" sz="1200" b="1" dirty="0" smtClean="0">
                <a:solidFill>
                  <a:srgbClr val="7030A0"/>
                </a:solidFill>
                <a:cs typeface="B Nazanin" panose="00000400000000000000" pitchFamily="2" charset="-78"/>
              </a:rPr>
              <a:t>ارایه </a:t>
            </a:r>
            <a:r>
              <a:rPr lang="fa-IR" sz="1200" b="1" dirty="0">
                <a:solidFill>
                  <a:srgbClr val="7030A0"/>
                </a:solidFill>
                <a:cs typeface="B Nazanin" panose="00000400000000000000" pitchFamily="2" charset="-78"/>
              </a:rPr>
              <a:t>گزارش به </a:t>
            </a:r>
            <a:r>
              <a:rPr lang="fa-IR" sz="1200" b="1" dirty="0" err="1">
                <a:solidFill>
                  <a:srgbClr val="7030A0"/>
                </a:solidFill>
                <a:cs typeface="B Nazanin" panose="00000400000000000000" pitchFamily="2" charset="-78"/>
              </a:rPr>
              <a:t>شورایعالی</a:t>
            </a:r>
            <a:r>
              <a:rPr lang="fa-IR" sz="1200" b="1" dirty="0">
                <a:solidFill>
                  <a:srgbClr val="7030A0"/>
                </a:solidFill>
                <a:cs typeface="B Nazanin" panose="00000400000000000000" pitchFamily="2" charset="-78"/>
              </a:rPr>
              <a:t> سلامت و امنیت غذایی کشور، کمیته پایش برنامه و گروه جوانی جمعیت، سلامت خانواده و مدارس معاونت بهداشتی </a:t>
            </a:r>
            <a:r>
              <a:rPr lang="fa-IR" sz="1200" b="1" dirty="0" smtClean="0">
                <a:solidFill>
                  <a:srgbClr val="7030A0"/>
                </a:solidFill>
                <a:cs typeface="B Nazanin" panose="00000400000000000000" pitchFamily="2" charset="-78"/>
              </a:rPr>
              <a:t>دانشگاه.</a:t>
            </a:r>
            <a:endParaRPr lang="fa-IR" sz="1200" b="1" dirty="0">
              <a:solidFill>
                <a:srgbClr val="7030A0"/>
              </a:solidFill>
              <a:cs typeface="B Nazanin" panose="00000400000000000000" pitchFamily="2" charset="-78"/>
            </a:endParaRPr>
          </a:p>
        </p:txBody>
      </p:sp>
    </p:spTree>
    <p:extLst>
      <p:ext uri="{BB962C8B-B14F-4D97-AF65-F5344CB8AC3E}">
        <p14:creationId xmlns:p14="http://schemas.microsoft.com/office/powerpoint/2010/main" val="1053572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9999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chemeClr val="accent5">
              <a:lumMod val="50000"/>
            </a:schemeClr>
          </a:solidFill>
        </p:spPr>
        <p:txBody>
          <a:bodyPr vert="horz" lIns="91440" tIns="45720" rIns="91440" bIns="45720" rtlCol="0" anchor="ctr">
            <a:normAutofit/>
          </a:bodyPr>
          <a:lstStyle/>
          <a:p>
            <a:pPr algn="ctr" rtl="1">
              <a:spcBef>
                <a:spcPts val="750"/>
              </a:spcBef>
            </a:pPr>
            <a:r>
              <a:rPr lang="fa-IR" sz="2100" dirty="0" err="1" smtClean="0">
                <a:solidFill>
                  <a:schemeClr val="accent4">
                    <a:lumMod val="40000"/>
                    <a:lumOff val="60000"/>
                  </a:schemeClr>
                </a:solidFill>
                <a:latin typeface="+mn-lt"/>
                <a:ea typeface="+mn-ea"/>
                <a:cs typeface="B Titr" panose="00000700000000000000" pitchFamily="2" charset="-78"/>
              </a:rPr>
              <a:t>نمونه‌ایی</a:t>
            </a:r>
            <a:r>
              <a:rPr lang="fa-IR" sz="2100" dirty="0" smtClean="0">
                <a:solidFill>
                  <a:schemeClr val="accent4">
                    <a:lumMod val="40000"/>
                    <a:lumOff val="60000"/>
                  </a:schemeClr>
                </a:solidFill>
                <a:latin typeface="+mn-lt"/>
                <a:ea typeface="+mn-ea"/>
                <a:cs typeface="B Titr" panose="00000700000000000000" pitchFamily="2" charset="-78"/>
              </a:rPr>
              <a:t> از </a:t>
            </a:r>
            <a:r>
              <a:rPr lang="fa-IR" sz="2100" dirty="0" err="1" smtClean="0">
                <a:solidFill>
                  <a:schemeClr val="accent4">
                    <a:lumMod val="40000"/>
                    <a:lumOff val="60000"/>
                  </a:schemeClr>
                </a:solidFill>
                <a:latin typeface="+mn-lt"/>
                <a:ea typeface="+mn-ea"/>
                <a:cs typeface="B Titr" panose="00000700000000000000" pitchFamily="2" charset="-78"/>
              </a:rPr>
              <a:t>ذی‌نفعان</a:t>
            </a:r>
            <a:r>
              <a:rPr lang="fa-IR" sz="2100" dirty="0" smtClean="0">
                <a:solidFill>
                  <a:schemeClr val="accent4">
                    <a:lumMod val="40000"/>
                    <a:lumOff val="60000"/>
                  </a:schemeClr>
                </a:solidFill>
                <a:latin typeface="+mn-lt"/>
                <a:ea typeface="+mn-ea"/>
                <a:cs typeface="B Titr" panose="00000700000000000000" pitchFamily="2" charset="-78"/>
              </a:rPr>
              <a:t> در </a:t>
            </a:r>
            <a:r>
              <a:rPr lang="fa-IR" sz="2100" dirty="0" err="1" smtClean="0">
                <a:solidFill>
                  <a:schemeClr val="accent4">
                    <a:lumMod val="40000"/>
                    <a:lumOff val="60000"/>
                  </a:schemeClr>
                </a:solidFill>
                <a:latin typeface="+mn-lt"/>
                <a:ea typeface="+mn-ea"/>
                <a:cs typeface="B Titr" panose="00000700000000000000" pitchFamily="2" charset="-78"/>
              </a:rPr>
              <a:t>همکاری‌های</a:t>
            </a:r>
            <a:r>
              <a:rPr lang="fa-IR" sz="2100" dirty="0" smtClean="0">
                <a:solidFill>
                  <a:schemeClr val="accent4">
                    <a:lumMod val="40000"/>
                    <a:lumOff val="60000"/>
                  </a:schemeClr>
                </a:solidFill>
                <a:latin typeface="+mn-lt"/>
                <a:ea typeface="+mn-ea"/>
                <a:cs typeface="B Titr" panose="00000700000000000000" pitchFamily="2" charset="-78"/>
              </a:rPr>
              <a:t> </a:t>
            </a:r>
            <a:r>
              <a:rPr lang="fa-IR" sz="2100" dirty="0" err="1" smtClean="0">
                <a:solidFill>
                  <a:schemeClr val="accent4">
                    <a:lumMod val="40000"/>
                    <a:lumOff val="60000"/>
                  </a:schemeClr>
                </a:solidFill>
                <a:latin typeface="+mn-lt"/>
                <a:ea typeface="+mn-ea"/>
                <a:cs typeface="B Titr" panose="00000700000000000000" pitchFamily="2" charset="-78"/>
              </a:rPr>
              <a:t>بین‌بخشی</a:t>
            </a:r>
            <a:endParaRPr lang="en-US" sz="2100" dirty="0">
              <a:solidFill>
                <a:schemeClr val="accent4">
                  <a:lumMod val="40000"/>
                  <a:lumOff val="60000"/>
                </a:schemeClr>
              </a:solidFill>
              <a:latin typeface="+mn-lt"/>
              <a:ea typeface="+mn-ea"/>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0" y="990600"/>
            <a:ext cx="9144000" cy="5867400"/>
          </a:xfrm>
          <a:prstGeom prst="rect">
            <a:avLst/>
          </a:prstGeom>
        </p:spPr>
      </p:pic>
    </p:spTree>
    <p:extLst>
      <p:ext uri="{BB962C8B-B14F-4D97-AF65-F5344CB8AC3E}">
        <p14:creationId xmlns:p14="http://schemas.microsoft.com/office/powerpoint/2010/main" val="22657612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8401" y="0"/>
            <a:ext cx="6698848" cy="6858000"/>
          </a:xfrm>
          <a:prstGeom prst="rect">
            <a:avLst/>
          </a:prstGeom>
        </p:spPr>
      </p:pic>
      <p:pic>
        <p:nvPicPr>
          <p:cNvPr id="3" name="Picture 2"/>
          <p:cNvPicPr>
            <a:picLocks noChangeAspect="1"/>
          </p:cNvPicPr>
          <p:nvPr/>
        </p:nvPicPr>
        <p:blipFill>
          <a:blip r:embed="rId3"/>
          <a:stretch>
            <a:fillRect/>
          </a:stretch>
        </p:blipFill>
        <p:spPr>
          <a:xfrm>
            <a:off x="0" y="0"/>
            <a:ext cx="7162800" cy="6858000"/>
          </a:xfrm>
          <a:prstGeom prst="rect">
            <a:avLst/>
          </a:prstGeom>
        </p:spPr>
      </p:pic>
    </p:spTree>
    <p:extLst>
      <p:ext uri="{BB962C8B-B14F-4D97-AF65-F5344CB8AC3E}">
        <p14:creationId xmlns:p14="http://schemas.microsoft.com/office/powerpoint/2010/main" val="75697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9274"/>
          </a:xfrm>
          <a:solidFill>
            <a:schemeClr val="accent2">
              <a:lumMod val="50000"/>
            </a:schemeClr>
          </a:solidFill>
        </p:spPr>
        <p:txBody>
          <a:bodyPr vert="horz" lIns="91440" tIns="45720" rIns="91440" bIns="45720" rtlCol="0" anchor="ctr">
            <a:normAutofit/>
          </a:bodyPr>
          <a:lstStyle/>
          <a:p>
            <a:pPr algn="r" rtl="1"/>
            <a:r>
              <a:rPr lang="fa-IR" sz="2800" dirty="0">
                <a:solidFill>
                  <a:schemeClr val="accent1">
                    <a:lumMod val="40000"/>
                    <a:lumOff val="60000"/>
                  </a:schemeClr>
                </a:solidFill>
                <a:latin typeface="+mn-lt"/>
                <a:ea typeface="+mn-ea"/>
                <a:cs typeface="B Titr" panose="00000700000000000000" pitchFamily="2" charset="-78"/>
              </a:rPr>
              <a:t>فهرست مطالب</a:t>
            </a:r>
            <a:endParaRPr lang="en-US" sz="2800" dirty="0">
              <a:solidFill>
                <a:schemeClr val="accent1">
                  <a:lumMod val="40000"/>
                  <a:lumOff val="60000"/>
                </a:schemeClr>
              </a:solidFill>
              <a:latin typeface="+mn-lt"/>
              <a:ea typeface="+mn-ea"/>
              <a:cs typeface="B Titr" panose="00000700000000000000" pitchFamily="2" charset="-78"/>
            </a:endParaRPr>
          </a:p>
        </p:txBody>
      </p:sp>
      <p:sp>
        <p:nvSpPr>
          <p:cNvPr id="3" name="Content Placeholder 2"/>
          <p:cNvSpPr>
            <a:spLocks noGrp="1"/>
          </p:cNvSpPr>
          <p:nvPr>
            <p:ph idx="1"/>
          </p:nvPr>
        </p:nvSpPr>
        <p:spPr>
          <a:xfrm>
            <a:off x="76200" y="838200"/>
            <a:ext cx="8610600" cy="5943600"/>
          </a:xfrm>
          <a:solidFill>
            <a:schemeClr val="accent2">
              <a:lumMod val="50000"/>
            </a:schemeClr>
          </a:solidFill>
          <a:ln>
            <a:noFill/>
          </a:ln>
          <a:effectLst>
            <a:glow rad="228600">
              <a:schemeClr val="accent1">
                <a:satMod val="175000"/>
                <a:alpha val="40000"/>
              </a:schemeClr>
            </a:glow>
          </a:effectLst>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p>
            <a:pPr lvl="1" algn="r" rtl="1">
              <a:lnSpc>
                <a:spcPct val="150000"/>
              </a:lnSpc>
            </a:pPr>
            <a:endParaRPr lang="fa-IR" sz="2400" b="1" dirty="0" smtClean="0">
              <a:solidFill>
                <a:schemeClr val="accent1">
                  <a:lumMod val="40000"/>
                  <a:lumOff val="60000"/>
                </a:schemeClr>
              </a:solidFill>
              <a:cs typeface="B Nazanin" panose="00000400000000000000" pitchFamily="2" charset="-78"/>
            </a:endParaRPr>
          </a:p>
          <a:p>
            <a:pPr lvl="1" algn="r" rtl="1">
              <a:lnSpc>
                <a:spcPct val="150000"/>
              </a:lnSpc>
            </a:pPr>
            <a:r>
              <a:rPr lang="fa-IR" sz="2400" b="1" dirty="0" smtClean="0">
                <a:solidFill>
                  <a:schemeClr val="accent1">
                    <a:lumMod val="40000"/>
                    <a:lumOff val="60000"/>
                  </a:schemeClr>
                </a:solidFill>
                <a:cs typeface="B Nazanin" panose="00000400000000000000" pitchFamily="2" charset="-78"/>
              </a:rPr>
              <a:t>تعاریف و اصطلاحات کلی برنامه</a:t>
            </a:r>
          </a:p>
          <a:p>
            <a:pPr lvl="1" algn="r" rtl="1">
              <a:lnSpc>
                <a:spcPct val="150000"/>
              </a:lnSpc>
            </a:pPr>
            <a:r>
              <a:rPr lang="fa-IR" sz="2400" b="1" dirty="0" smtClean="0">
                <a:solidFill>
                  <a:schemeClr val="accent1">
                    <a:lumMod val="40000"/>
                    <a:lumOff val="60000"/>
                  </a:schemeClr>
                </a:solidFill>
                <a:cs typeface="B Nazanin" panose="00000400000000000000" pitchFamily="2" charset="-78"/>
              </a:rPr>
              <a:t>تکالیف و الزامات قانونی</a:t>
            </a:r>
          </a:p>
          <a:p>
            <a:pPr lvl="1" algn="r" rtl="1">
              <a:lnSpc>
                <a:spcPct val="150000"/>
              </a:lnSpc>
            </a:pPr>
            <a:r>
              <a:rPr lang="fa-IR" sz="2400" b="1" dirty="0" err="1" smtClean="0">
                <a:solidFill>
                  <a:schemeClr val="accent1">
                    <a:lumMod val="40000"/>
                    <a:lumOff val="60000"/>
                  </a:schemeClr>
                </a:solidFill>
                <a:cs typeface="B Nazanin" panose="00000400000000000000" pitchFamily="2" charset="-78"/>
              </a:rPr>
              <a:t>چشم‌انداز</a:t>
            </a:r>
            <a:r>
              <a:rPr lang="fa-IR" sz="2400" b="1" dirty="0" smtClean="0">
                <a:solidFill>
                  <a:schemeClr val="accent1">
                    <a:lumMod val="40000"/>
                    <a:lumOff val="60000"/>
                  </a:schemeClr>
                </a:solidFill>
                <a:cs typeface="B Nazanin" panose="00000400000000000000" pitchFamily="2" charset="-78"/>
              </a:rPr>
              <a:t>، اهداف و گروه هدف برنامه</a:t>
            </a:r>
          </a:p>
          <a:p>
            <a:pPr lvl="1" algn="r" rtl="1">
              <a:lnSpc>
                <a:spcPct val="150000"/>
              </a:lnSpc>
            </a:pPr>
            <a:r>
              <a:rPr lang="fa-IR" sz="2400" b="1" dirty="0" smtClean="0">
                <a:solidFill>
                  <a:schemeClr val="accent1">
                    <a:lumMod val="40000"/>
                    <a:lumOff val="60000"/>
                  </a:schemeClr>
                </a:solidFill>
                <a:cs typeface="B Nazanin" panose="00000400000000000000" pitchFamily="2" charset="-78"/>
              </a:rPr>
              <a:t>فرآیند ارایه مراقبت در سطح اول نظام شبکه</a:t>
            </a:r>
            <a:endParaRPr lang="en-US" sz="2400" b="1" dirty="0" smtClean="0">
              <a:solidFill>
                <a:schemeClr val="accent1">
                  <a:lumMod val="40000"/>
                  <a:lumOff val="60000"/>
                </a:schemeClr>
              </a:solidFill>
              <a:cs typeface="B Nazanin" panose="00000400000000000000" pitchFamily="2" charset="-78"/>
            </a:endParaRPr>
          </a:p>
          <a:p>
            <a:pPr lvl="1" algn="r" rtl="1">
              <a:lnSpc>
                <a:spcPct val="150000"/>
              </a:lnSpc>
            </a:pPr>
            <a:r>
              <a:rPr lang="fa-IR" sz="2400" b="1" dirty="0" smtClean="0">
                <a:solidFill>
                  <a:schemeClr val="accent1">
                    <a:lumMod val="40000"/>
                    <a:lumOff val="60000"/>
                  </a:schemeClr>
                </a:solidFill>
                <a:cs typeface="B Nazanin" panose="00000400000000000000" pitchFamily="2" charset="-78"/>
              </a:rPr>
              <a:t>خدمات آموزشی-مراقبتی</a:t>
            </a:r>
          </a:p>
          <a:p>
            <a:pPr lvl="1" algn="r" rtl="1">
              <a:lnSpc>
                <a:spcPct val="150000"/>
              </a:lnSpc>
            </a:pPr>
            <a:r>
              <a:rPr lang="fa-IR" sz="2400" b="1" dirty="0" err="1" smtClean="0">
                <a:solidFill>
                  <a:schemeClr val="accent1">
                    <a:lumMod val="40000"/>
                    <a:lumOff val="60000"/>
                  </a:schemeClr>
                </a:solidFill>
                <a:cs typeface="B Nazanin" panose="00000400000000000000" pitchFamily="2" charset="-78"/>
              </a:rPr>
              <a:t>همکاری‌های</a:t>
            </a:r>
            <a:r>
              <a:rPr lang="fa-IR" sz="2400" b="1" dirty="0" smtClean="0">
                <a:solidFill>
                  <a:schemeClr val="accent1">
                    <a:lumMod val="40000"/>
                    <a:lumOff val="60000"/>
                  </a:schemeClr>
                </a:solidFill>
                <a:cs typeface="B Nazanin" panose="00000400000000000000" pitchFamily="2" charset="-78"/>
              </a:rPr>
              <a:t> </a:t>
            </a:r>
            <a:r>
              <a:rPr lang="fa-IR" sz="2400" b="1" dirty="0" err="1" smtClean="0">
                <a:solidFill>
                  <a:schemeClr val="accent1">
                    <a:lumMod val="40000"/>
                    <a:lumOff val="60000"/>
                  </a:schemeClr>
                </a:solidFill>
                <a:cs typeface="B Nazanin" panose="00000400000000000000" pitchFamily="2" charset="-78"/>
              </a:rPr>
              <a:t>بین‌بخشی</a:t>
            </a:r>
            <a:endParaRPr lang="fa-IR" sz="2400" b="1" dirty="0" smtClean="0">
              <a:solidFill>
                <a:schemeClr val="accent1">
                  <a:lumMod val="40000"/>
                  <a:lumOff val="60000"/>
                </a:schemeClr>
              </a:solidFill>
              <a:cs typeface="B Nazanin" panose="00000400000000000000" pitchFamily="2" charset="-78"/>
            </a:endParaRPr>
          </a:p>
          <a:p>
            <a:pPr lvl="1" algn="r" rtl="1">
              <a:lnSpc>
                <a:spcPct val="150000"/>
              </a:lnSpc>
            </a:pPr>
            <a:r>
              <a:rPr lang="fa-IR" sz="2400" b="1" dirty="0" err="1" smtClean="0">
                <a:solidFill>
                  <a:schemeClr val="accent1">
                    <a:lumMod val="40000"/>
                    <a:lumOff val="60000"/>
                  </a:schemeClr>
                </a:solidFill>
                <a:cs typeface="B Nazanin" panose="00000400000000000000" pitchFamily="2" charset="-78"/>
              </a:rPr>
              <a:t>شاخص‌های</a:t>
            </a:r>
            <a:r>
              <a:rPr lang="fa-IR" sz="2400" b="1" dirty="0" smtClean="0">
                <a:solidFill>
                  <a:schemeClr val="accent1">
                    <a:lumMod val="40000"/>
                    <a:lumOff val="60000"/>
                  </a:schemeClr>
                </a:solidFill>
                <a:cs typeface="B Nazanin" panose="00000400000000000000" pitchFamily="2" charset="-78"/>
              </a:rPr>
              <a:t> پایش برنامه</a:t>
            </a:r>
          </a:p>
          <a:p>
            <a:pPr lvl="1" algn="r" rtl="1">
              <a:lnSpc>
                <a:spcPct val="150000"/>
              </a:lnSpc>
            </a:pPr>
            <a:endParaRPr lang="fa-IR" sz="2800" b="1" dirty="0" smtClean="0">
              <a:solidFill>
                <a:schemeClr val="accent1">
                  <a:lumMod val="40000"/>
                  <a:lumOff val="60000"/>
                </a:schemeClr>
              </a:solidFill>
              <a:cs typeface="B Nazanin" panose="00000400000000000000" pitchFamily="2" charset="-78"/>
            </a:endParaRPr>
          </a:p>
          <a:p>
            <a:pPr algn="r" rtl="1"/>
            <a:endParaRPr lang="fa-IR" sz="2800" b="1" dirty="0">
              <a:solidFill>
                <a:schemeClr val="accent1">
                  <a:lumMod val="40000"/>
                  <a:lumOff val="60000"/>
                </a:schemeClr>
              </a:solidFill>
              <a:cs typeface="B Nazanin" panose="00000400000000000000" pitchFamily="2" charset="-78"/>
            </a:endParaRPr>
          </a:p>
          <a:p>
            <a:pPr algn="r" rtl="1"/>
            <a:endParaRPr lang="en-US" sz="2800" b="1" dirty="0">
              <a:solidFill>
                <a:schemeClr val="accent1">
                  <a:lumMod val="40000"/>
                  <a:lumOff val="60000"/>
                </a:schemeClr>
              </a:solidFill>
              <a:cs typeface="B Nazanin" panose="00000400000000000000" pitchFamily="2" charset="-78"/>
            </a:endParaRPr>
          </a:p>
        </p:txBody>
      </p:sp>
    </p:spTree>
    <p:extLst>
      <p:ext uri="{BB962C8B-B14F-4D97-AF65-F5344CB8AC3E}">
        <p14:creationId xmlns:p14="http://schemas.microsoft.com/office/powerpoint/2010/main" val="8776429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76437"/>
            <a:ext cx="6858000" cy="2595563"/>
          </a:xfrm>
          <a:solidFill>
            <a:srgbClr val="CC99FF"/>
          </a:solidFill>
        </p:spPr>
        <p:txBody>
          <a:bodyPr>
            <a:noAutofit/>
          </a:bodyPr>
          <a:lstStyle/>
          <a:p>
            <a:pPr rtl="1"/>
            <a:r>
              <a:rPr lang="fa-IR" sz="6000" b="1" dirty="0" smtClean="0">
                <a:solidFill>
                  <a:schemeClr val="accent5">
                    <a:lumMod val="50000"/>
                  </a:schemeClr>
                </a:solidFill>
                <a:cs typeface="B Nazanin" panose="00000400000000000000" pitchFamily="2" charset="-78"/>
              </a:rPr>
              <a:t>پایش برنامه</a:t>
            </a:r>
            <a:br>
              <a:rPr lang="fa-IR" sz="6000" b="1" dirty="0" smtClean="0">
                <a:solidFill>
                  <a:schemeClr val="accent5">
                    <a:lumMod val="50000"/>
                  </a:schemeClr>
                </a:solidFill>
                <a:cs typeface="B Nazanin" panose="00000400000000000000" pitchFamily="2" charset="-78"/>
              </a:rPr>
            </a:br>
            <a:r>
              <a:rPr lang="fa-IR" sz="6000" b="1" dirty="0" smtClean="0">
                <a:solidFill>
                  <a:schemeClr val="accent5">
                    <a:lumMod val="50000"/>
                  </a:schemeClr>
                </a:solidFill>
                <a:cs typeface="B Nazanin" panose="00000400000000000000" pitchFamily="2" charset="-78"/>
              </a:rPr>
              <a:t>و</a:t>
            </a:r>
            <a:br>
              <a:rPr lang="fa-IR" sz="6000" b="1" dirty="0" smtClean="0">
                <a:solidFill>
                  <a:schemeClr val="accent5">
                    <a:lumMod val="50000"/>
                  </a:schemeClr>
                </a:solidFill>
                <a:cs typeface="B Nazanin" panose="00000400000000000000" pitchFamily="2" charset="-78"/>
              </a:rPr>
            </a:br>
            <a:r>
              <a:rPr lang="fa-IR" sz="6000" b="1" dirty="0" err="1" smtClean="0">
                <a:solidFill>
                  <a:schemeClr val="accent5">
                    <a:lumMod val="50000"/>
                  </a:schemeClr>
                </a:solidFill>
                <a:cs typeface="B Nazanin" panose="00000400000000000000" pitchFamily="2" charset="-78"/>
              </a:rPr>
              <a:t>شاخص‌ها</a:t>
            </a:r>
            <a:endParaRPr lang="en-US" sz="6000" b="1" dirty="0">
              <a:solidFill>
                <a:schemeClr val="accent5">
                  <a:lumMod val="50000"/>
                </a:schemeClr>
              </a:solidFill>
              <a:cs typeface="B Nazanin" panose="00000400000000000000" pitchFamily="2" charset="-78"/>
            </a:endParaRPr>
          </a:p>
        </p:txBody>
      </p:sp>
    </p:spTree>
    <p:extLst>
      <p:ext uri="{BB962C8B-B14F-4D97-AF65-F5344CB8AC3E}">
        <p14:creationId xmlns:p14="http://schemas.microsoft.com/office/powerpoint/2010/main" val="25762449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6200" y="76200"/>
            <a:ext cx="1352550" cy="6705600"/>
          </a:xfrm>
          <a:solidFill>
            <a:srgbClr val="DB93FF"/>
          </a:solidFill>
        </p:spPr>
        <p:txBody>
          <a:bodyPr vert="horz" lIns="91440" tIns="45720" rIns="91440" bIns="45720" rtlCol="0">
            <a:normAutofit/>
          </a:bodyPr>
          <a:lstStyle/>
          <a:p>
            <a:pPr algn="ctr" rtl="1">
              <a:spcBef>
                <a:spcPts val="750"/>
              </a:spcBef>
            </a:pPr>
            <a:r>
              <a:rPr lang="fa-IR" sz="2100" dirty="0" smtClean="0">
                <a:solidFill>
                  <a:srgbClr val="161B4E"/>
                </a:solidFill>
                <a:cs typeface="B Titr" panose="00000700000000000000" pitchFamily="2" charset="-78"/>
              </a:rPr>
              <a:t>پایش برنامه</a:t>
            </a:r>
            <a:br>
              <a:rPr lang="fa-IR" sz="2100" dirty="0" smtClean="0">
                <a:solidFill>
                  <a:srgbClr val="161B4E"/>
                </a:solidFill>
                <a:cs typeface="B Titr" panose="00000700000000000000" pitchFamily="2" charset="-78"/>
              </a:rPr>
            </a:br>
            <a:r>
              <a:rPr lang="fa-IR" sz="2100" dirty="0">
                <a:solidFill>
                  <a:srgbClr val="161B4E"/>
                </a:solidFill>
                <a:cs typeface="B Titr" panose="00000700000000000000" pitchFamily="2" charset="-78"/>
              </a:rPr>
              <a:t/>
            </a:r>
            <a:br>
              <a:rPr lang="fa-IR" sz="2100" dirty="0">
                <a:solidFill>
                  <a:srgbClr val="161B4E"/>
                </a:solidFill>
                <a:cs typeface="B Titr" panose="00000700000000000000" pitchFamily="2" charset="-78"/>
              </a:rPr>
            </a:br>
            <a:r>
              <a:rPr lang="fa-IR" sz="2100" dirty="0" smtClean="0">
                <a:solidFill>
                  <a:srgbClr val="161B4E"/>
                </a:solidFill>
                <a:cs typeface="B Titr" panose="00000700000000000000" pitchFamily="2" charset="-78"/>
              </a:rPr>
              <a:t/>
            </a:r>
            <a:br>
              <a:rPr lang="fa-IR" sz="2100" dirty="0" smtClean="0">
                <a:solidFill>
                  <a:srgbClr val="161B4E"/>
                </a:solidFill>
                <a:cs typeface="B Titr" panose="00000700000000000000" pitchFamily="2" charset="-78"/>
              </a:rPr>
            </a:br>
            <a:r>
              <a:rPr lang="fa-IR" sz="2100" dirty="0" smtClean="0">
                <a:solidFill>
                  <a:srgbClr val="161B4E"/>
                </a:solidFill>
                <a:cs typeface="B Titr" panose="00000700000000000000" pitchFamily="2" charset="-78"/>
              </a:rPr>
              <a:t/>
            </a:r>
            <a:br>
              <a:rPr lang="fa-IR" sz="2100" dirty="0" smtClean="0">
                <a:solidFill>
                  <a:srgbClr val="161B4E"/>
                </a:solidFill>
                <a:cs typeface="B Titr" panose="00000700000000000000" pitchFamily="2" charset="-78"/>
              </a:rPr>
            </a:br>
            <a:r>
              <a:rPr lang="fa-IR" sz="2100" dirty="0" smtClean="0">
                <a:solidFill>
                  <a:srgbClr val="161B4E"/>
                </a:solidFill>
                <a:cs typeface="B Titr" panose="00000700000000000000" pitchFamily="2" charset="-78"/>
              </a:rPr>
              <a:t/>
            </a:r>
            <a:br>
              <a:rPr lang="fa-IR" sz="2100" dirty="0" smtClean="0">
                <a:solidFill>
                  <a:srgbClr val="161B4E"/>
                </a:solidFill>
                <a:cs typeface="B Titr" panose="00000700000000000000" pitchFamily="2" charset="-78"/>
              </a:rPr>
            </a:br>
            <a:r>
              <a:rPr lang="fa-IR" sz="2100" dirty="0">
                <a:solidFill>
                  <a:srgbClr val="161B4E"/>
                </a:solidFill>
                <a:cs typeface="B Titr" panose="00000700000000000000" pitchFamily="2" charset="-78"/>
              </a:rPr>
              <a:t/>
            </a:r>
            <a:br>
              <a:rPr lang="fa-IR" sz="2100" dirty="0">
                <a:solidFill>
                  <a:srgbClr val="161B4E"/>
                </a:solidFill>
                <a:cs typeface="B Titr" panose="00000700000000000000" pitchFamily="2" charset="-78"/>
              </a:rPr>
            </a:br>
            <a:r>
              <a:rPr lang="fa-IR" sz="2100" dirty="0" smtClean="0">
                <a:solidFill>
                  <a:srgbClr val="161B4E"/>
                </a:solidFill>
                <a:cs typeface="B Titr" panose="00000700000000000000" pitchFamily="2" charset="-78"/>
              </a:rPr>
              <a:t/>
            </a:r>
            <a:br>
              <a:rPr lang="fa-IR" sz="2100" dirty="0" smtClean="0">
                <a:solidFill>
                  <a:srgbClr val="161B4E"/>
                </a:solidFill>
                <a:cs typeface="B Titr" panose="00000700000000000000" pitchFamily="2" charset="-78"/>
              </a:rPr>
            </a:br>
            <a:r>
              <a:rPr lang="fa-IR" sz="2100" dirty="0">
                <a:solidFill>
                  <a:srgbClr val="161B4E"/>
                </a:solidFill>
                <a:cs typeface="B Titr" panose="00000700000000000000" pitchFamily="2" charset="-78"/>
              </a:rPr>
              <a:t/>
            </a:r>
            <a:br>
              <a:rPr lang="fa-IR" sz="2100" dirty="0">
                <a:solidFill>
                  <a:srgbClr val="161B4E"/>
                </a:solidFill>
                <a:cs typeface="B Titr" panose="00000700000000000000" pitchFamily="2" charset="-78"/>
              </a:rPr>
            </a:br>
            <a:r>
              <a:rPr lang="fa-IR" sz="2100" dirty="0" smtClean="0">
                <a:solidFill>
                  <a:srgbClr val="161B4E"/>
                </a:solidFill>
                <a:cs typeface="B Titr" panose="00000700000000000000" pitchFamily="2" charset="-78"/>
              </a:rPr>
              <a:t/>
            </a:r>
            <a:br>
              <a:rPr lang="fa-IR" sz="2100" dirty="0" smtClean="0">
                <a:solidFill>
                  <a:srgbClr val="161B4E"/>
                </a:solidFill>
                <a:cs typeface="B Titr" panose="00000700000000000000" pitchFamily="2" charset="-78"/>
              </a:rPr>
            </a:br>
            <a:r>
              <a:rPr lang="fa-IR" sz="2100" dirty="0">
                <a:solidFill>
                  <a:srgbClr val="161B4E"/>
                </a:solidFill>
                <a:cs typeface="B Titr" panose="00000700000000000000" pitchFamily="2" charset="-78"/>
              </a:rPr>
              <a:t/>
            </a:r>
            <a:br>
              <a:rPr lang="fa-IR" sz="2100" dirty="0">
                <a:solidFill>
                  <a:srgbClr val="161B4E"/>
                </a:solidFill>
                <a:cs typeface="B Titr" panose="00000700000000000000" pitchFamily="2" charset="-78"/>
              </a:rPr>
            </a:br>
            <a:r>
              <a:rPr lang="fa-IR" sz="2100" dirty="0" smtClean="0">
                <a:solidFill>
                  <a:srgbClr val="161B4E"/>
                </a:solidFill>
                <a:cs typeface="B Titr" panose="00000700000000000000" pitchFamily="2" charset="-78"/>
              </a:rPr>
              <a:t/>
            </a:r>
            <a:br>
              <a:rPr lang="fa-IR" sz="2100" dirty="0" smtClean="0">
                <a:solidFill>
                  <a:srgbClr val="161B4E"/>
                </a:solidFill>
                <a:cs typeface="B Titr" panose="00000700000000000000" pitchFamily="2" charset="-78"/>
              </a:rPr>
            </a:br>
            <a:r>
              <a:rPr lang="fa-IR" sz="2100" dirty="0" smtClean="0">
                <a:solidFill>
                  <a:schemeClr val="accent1">
                    <a:lumMod val="75000"/>
                  </a:schemeClr>
                </a:solidFill>
                <a:cs typeface="B Titr" panose="00000700000000000000" pitchFamily="2" charset="-78"/>
              </a:rPr>
              <a:t>شرح وظایف کمیته پایش</a:t>
            </a:r>
            <a:endParaRPr lang="en-US" sz="21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152400" y="76200"/>
            <a:ext cx="7239000" cy="6705600"/>
          </a:xfrm>
          <a:solidFill>
            <a:srgbClr val="FFC9E4"/>
          </a:solidFill>
          <a:ln>
            <a:solidFill>
              <a:schemeClr val="accent5"/>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just" defTabSz="914400" rtl="1">
              <a:spcBef>
                <a:spcPct val="0"/>
              </a:spcBef>
              <a:buNone/>
            </a:pPr>
            <a:endParaRPr lang="en-US" sz="1800" b="1" dirty="0">
              <a:solidFill>
                <a:schemeClr val="accent1">
                  <a:lumMod val="20000"/>
                  <a:lumOff val="80000"/>
                </a:schemeClr>
              </a:solidFill>
              <a:cs typeface="B Nazanin" panose="00000400000000000000" pitchFamily="2" charset="-78"/>
            </a:endParaRPr>
          </a:p>
          <a:p>
            <a:pPr marL="0" indent="0" algn="just" defTabSz="914400" rtl="1">
              <a:spcBef>
                <a:spcPct val="0"/>
              </a:spcBef>
              <a:buNone/>
            </a:pPr>
            <a:r>
              <a:rPr lang="ar-SA" sz="2000" b="1" dirty="0" smtClean="0">
                <a:solidFill>
                  <a:srgbClr val="002060"/>
                </a:solidFill>
                <a:cs typeface="B Nazanin" panose="00000400000000000000" pitchFamily="2" charset="-78"/>
              </a:rPr>
              <a:t>پایش برنامه</a:t>
            </a:r>
            <a:r>
              <a:rPr lang="fa-IR" sz="2000" b="1" dirty="0" smtClean="0">
                <a:solidFill>
                  <a:srgbClr val="002060"/>
                </a:solidFill>
                <a:cs typeface="B Nazanin" panose="00000400000000000000" pitchFamily="2" charset="-78"/>
              </a:rPr>
              <a:t>:</a:t>
            </a:r>
            <a:r>
              <a:rPr lang="ar-SA" sz="2000" b="1" dirty="0" smtClean="0">
                <a:solidFill>
                  <a:srgbClr val="002060"/>
                </a:solidFill>
                <a:cs typeface="B Nazanin" panose="00000400000000000000" pitchFamily="2" charset="-78"/>
              </a:rPr>
              <a:t> </a:t>
            </a:r>
            <a:r>
              <a:rPr lang="ar-SA" sz="1800" b="1" dirty="0" smtClean="0">
                <a:solidFill>
                  <a:schemeClr val="accent5">
                    <a:lumMod val="50000"/>
                  </a:schemeClr>
                </a:solidFill>
                <a:cs typeface="B Nazanin" panose="00000400000000000000" pitchFamily="2" charset="-78"/>
              </a:rPr>
              <a:t>بر اساس فرآیندها و خدمات تدوین شده در این برنام</a:t>
            </a:r>
            <a:r>
              <a:rPr lang="fa-IR" sz="1800" b="1" dirty="0" smtClean="0">
                <a:solidFill>
                  <a:schemeClr val="accent5">
                    <a:lumMod val="50000"/>
                  </a:schemeClr>
                </a:solidFill>
                <a:cs typeface="B Nazanin" panose="00000400000000000000" pitchFamily="2" charset="-78"/>
              </a:rPr>
              <a:t>ه</a:t>
            </a:r>
            <a:r>
              <a:rPr lang="ar-SA" sz="1800" b="1" dirty="0" smtClean="0">
                <a:solidFill>
                  <a:schemeClr val="accent5">
                    <a:lumMod val="50000"/>
                  </a:schemeClr>
                </a:solidFill>
                <a:cs typeface="B Nazanin" panose="00000400000000000000" pitchFamily="2" charset="-78"/>
              </a:rPr>
              <a:t>. </a:t>
            </a:r>
            <a:endParaRPr lang="fa-IR" sz="1800" b="1" dirty="0" smtClean="0">
              <a:solidFill>
                <a:schemeClr val="accent5">
                  <a:lumMod val="50000"/>
                </a:schemeClr>
              </a:solidFill>
              <a:cs typeface="B Nazanin" panose="00000400000000000000" pitchFamily="2" charset="-78"/>
            </a:endParaRPr>
          </a:p>
          <a:p>
            <a:pPr algn="just" defTabSz="914400" rtl="1">
              <a:spcBef>
                <a:spcPct val="0"/>
              </a:spcBef>
            </a:pPr>
            <a:r>
              <a:rPr lang="ar-SA" sz="2000" b="1" dirty="0" smtClean="0">
                <a:solidFill>
                  <a:srgbClr val="002060"/>
                </a:solidFill>
                <a:cs typeface="B Nazanin" panose="00000400000000000000" pitchFamily="2" charset="-78"/>
              </a:rPr>
              <a:t>مسئول </a:t>
            </a:r>
            <a:r>
              <a:rPr lang="ar-SA" sz="2000" b="1" dirty="0">
                <a:solidFill>
                  <a:srgbClr val="002060"/>
                </a:solidFill>
                <a:cs typeface="B Nazanin" panose="00000400000000000000" pitchFamily="2" charset="-78"/>
              </a:rPr>
              <a:t>پایش در سطح کشور</a:t>
            </a:r>
            <a:r>
              <a:rPr lang="fa-IR" sz="1800" b="1" dirty="0" smtClean="0">
                <a:solidFill>
                  <a:srgbClr val="002060"/>
                </a:solidFill>
                <a:cs typeface="B Nazanin" panose="00000400000000000000" pitchFamily="2" charset="-78"/>
              </a:rPr>
              <a:t>:</a:t>
            </a:r>
            <a:r>
              <a:rPr lang="ar-SA" sz="1800" b="1" dirty="0" smtClean="0">
                <a:solidFill>
                  <a:srgbClr val="002060"/>
                </a:solidFill>
                <a:cs typeface="B Nazanin" panose="00000400000000000000" pitchFamily="2" charset="-78"/>
              </a:rPr>
              <a:t> </a:t>
            </a:r>
            <a:r>
              <a:rPr lang="ar-SA" sz="1800" b="1" dirty="0">
                <a:solidFill>
                  <a:schemeClr val="accent5">
                    <a:lumMod val="50000"/>
                  </a:schemeClr>
                </a:solidFill>
                <a:cs typeface="B Nazanin" panose="00000400000000000000" pitchFamily="2" charset="-78"/>
              </a:rPr>
              <a:t>کمیته پایش در سطح وزارت بهداشت، درمان و آموزش پزشکی به ریاست مدیرکل مرکز جوانی جمعیت، سلامت خانواده و مدارس معاونت </a:t>
            </a:r>
            <a:r>
              <a:rPr lang="ar-SA" sz="1800" b="1" dirty="0" smtClean="0">
                <a:solidFill>
                  <a:schemeClr val="accent5">
                    <a:lumMod val="50000"/>
                  </a:schemeClr>
                </a:solidFill>
                <a:cs typeface="B Nazanin" panose="00000400000000000000" pitchFamily="2" charset="-78"/>
              </a:rPr>
              <a:t>بهداشت</a:t>
            </a:r>
            <a:r>
              <a:rPr lang="fa-IR" sz="1800" b="1" dirty="0" smtClean="0">
                <a:solidFill>
                  <a:schemeClr val="accent5">
                    <a:lumMod val="50000"/>
                  </a:schemeClr>
                </a:solidFill>
                <a:cs typeface="B Nazanin" panose="00000400000000000000" pitchFamily="2" charset="-78"/>
              </a:rPr>
              <a:t>.</a:t>
            </a:r>
            <a:endParaRPr lang="en-US" sz="1800" b="1" dirty="0">
              <a:solidFill>
                <a:schemeClr val="accent5">
                  <a:lumMod val="50000"/>
                </a:schemeClr>
              </a:solidFill>
              <a:cs typeface="B Nazanin" panose="00000400000000000000" pitchFamily="2" charset="-78"/>
            </a:endParaRPr>
          </a:p>
          <a:p>
            <a:pPr algn="just" defTabSz="914400" rtl="1">
              <a:spcBef>
                <a:spcPct val="0"/>
              </a:spcBef>
            </a:pPr>
            <a:r>
              <a:rPr lang="ar-SA" sz="2000" b="1" dirty="0">
                <a:solidFill>
                  <a:srgbClr val="002060"/>
                </a:solidFill>
                <a:cs typeface="B Nazanin" panose="00000400000000000000" pitchFamily="2" charset="-78"/>
              </a:rPr>
              <a:t>اعضای این کمیته</a:t>
            </a:r>
            <a:r>
              <a:rPr lang="fa-IR" sz="2000" b="1" dirty="0">
                <a:solidFill>
                  <a:srgbClr val="002060"/>
                </a:solidFill>
                <a:cs typeface="B Nazanin" panose="00000400000000000000" pitchFamily="2" charset="-78"/>
              </a:rPr>
              <a:t>:</a:t>
            </a:r>
            <a:r>
              <a:rPr lang="ar-SA" sz="2000" b="1" dirty="0">
                <a:solidFill>
                  <a:srgbClr val="002060"/>
                </a:solidFill>
                <a:cs typeface="B Nazanin" panose="00000400000000000000" pitchFamily="2" charset="-78"/>
              </a:rPr>
              <a:t> </a:t>
            </a:r>
            <a:r>
              <a:rPr lang="ar-SA" sz="1800" b="1" dirty="0">
                <a:solidFill>
                  <a:schemeClr val="accent5">
                    <a:lumMod val="50000"/>
                  </a:schemeClr>
                </a:solidFill>
                <a:cs typeface="B Nazanin" panose="00000400000000000000" pitchFamily="2" charset="-78"/>
              </a:rPr>
              <a:t>(1) اداره سلامت مادران و اداره جوانی جمعیت، مرکز جوانی جمعیت، سلامت خانواده و مدارس معاونت بهداشت، (2) مرکز مدیریت شبکه، (3) دفتر طب ایرانی و مکمل، (4) دفتر بهبود تغذیه، (5) مرکز سلامت محیط و کار، (6) معاونت تحقیقات و فناوری، (7) معاونت آموزشی، (8) مرکز مدیریت آمار و فناوری، (9) معاونت درمان، (10) شورایعالی سلامت و امنیت غذایی </a:t>
            </a:r>
            <a:r>
              <a:rPr lang="ar-SA" sz="1800" b="1" dirty="0" smtClean="0">
                <a:solidFill>
                  <a:schemeClr val="accent5">
                    <a:lumMod val="50000"/>
                  </a:schemeClr>
                </a:solidFill>
                <a:cs typeface="B Nazanin" panose="00000400000000000000" pitchFamily="2" charset="-78"/>
              </a:rPr>
              <a:t>کشور. </a:t>
            </a:r>
            <a:endParaRPr lang="fa-IR" sz="1800" b="1" dirty="0">
              <a:solidFill>
                <a:schemeClr val="accent5">
                  <a:lumMod val="50000"/>
                </a:schemeClr>
              </a:solidFill>
              <a:cs typeface="B Nazanin" panose="00000400000000000000" pitchFamily="2" charset="-78"/>
            </a:endParaRPr>
          </a:p>
          <a:p>
            <a:pPr marL="0" indent="0" algn="ctr" defTabSz="914400" rtl="1">
              <a:spcBef>
                <a:spcPct val="0"/>
              </a:spcBef>
              <a:buNone/>
            </a:pPr>
            <a:endParaRPr lang="fa-IR" sz="1800" b="1" dirty="0" smtClean="0">
              <a:solidFill>
                <a:schemeClr val="accent4">
                  <a:lumMod val="40000"/>
                  <a:lumOff val="60000"/>
                </a:schemeClr>
              </a:solidFill>
              <a:cs typeface="B Nazanin" panose="00000400000000000000" pitchFamily="2" charset="-78"/>
            </a:endParaRPr>
          </a:p>
          <a:p>
            <a:pPr marL="0" indent="0" algn="ctr" defTabSz="914400" rtl="1">
              <a:spcBef>
                <a:spcPct val="0"/>
              </a:spcBef>
              <a:buNone/>
            </a:pPr>
            <a:r>
              <a:rPr lang="ar-SA" sz="1800" b="1" u="sng" dirty="0" smtClean="0">
                <a:solidFill>
                  <a:srgbClr val="333399"/>
                </a:solidFill>
                <a:cs typeface="B Nazanin" panose="00000400000000000000" pitchFamily="2" charset="-78"/>
              </a:rPr>
              <a:t>متناظر </a:t>
            </a:r>
            <a:r>
              <a:rPr lang="ar-SA" sz="1800" b="1" u="sng" dirty="0">
                <a:solidFill>
                  <a:srgbClr val="333399"/>
                </a:solidFill>
                <a:cs typeface="B Nazanin" panose="00000400000000000000" pitchFamily="2" charset="-78"/>
              </a:rPr>
              <a:t>این نمایندگان در سطح دانشگاه، به عنوان اعضای کمیته پایش دانشگاهی خواهند بود</a:t>
            </a:r>
            <a:r>
              <a:rPr lang="fa-IR" sz="1800" b="1" u="sng" dirty="0">
                <a:solidFill>
                  <a:srgbClr val="333399"/>
                </a:solidFill>
                <a:cs typeface="B Nazanin" panose="00000400000000000000" pitchFamily="2" charset="-78"/>
              </a:rPr>
              <a:t>. </a:t>
            </a:r>
          </a:p>
          <a:p>
            <a:pPr marL="0" indent="0" algn="just" defTabSz="914400" rtl="1">
              <a:spcBef>
                <a:spcPct val="0"/>
              </a:spcBef>
              <a:buNone/>
            </a:pPr>
            <a:r>
              <a:rPr lang="fa-IR" sz="2000" b="1" dirty="0">
                <a:solidFill>
                  <a:srgbClr val="002060"/>
                </a:solidFill>
                <a:cs typeface="B Nazanin" panose="00000400000000000000" pitchFamily="2" charset="-78"/>
              </a:rPr>
              <a:t>شرح وظایف کمیته:</a:t>
            </a:r>
          </a:p>
          <a:p>
            <a:pPr lvl="1" algn="just" defTabSz="914400" rtl="1">
              <a:spcBef>
                <a:spcPct val="0"/>
              </a:spcBef>
            </a:pPr>
            <a:r>
              <a:rPr lang="fa-IR" sz="1400" b="1" dirty="0">
                <a:solidFill>
                  <a:srgbClr val="7030A0"/>
                </a:solidFill>
                <a:cs typeface="B Nazanin" panose="00000400000000000000" pitchFamily="2" charset="-78"/>
              </a:rPr>
              <a:t>طراحی سیاست کلی پایش برنامه جامع مهار، پایش، پیشگیری و کاهش سقط خود به خودی جنین.</a:t>
            </a:r>
            <a:endParaRPr lang="en-US" sz="1400" b="1" dirty="0">
              <a:solidFill>
                <a:srgbClr val="7030A0"/>
              </a:solidFill>
              <a:cs typeface="B Nazanin" panose="00000400000000000000" pitchFamily="2" charset="-78"/>
            </a:endParaRPr>
          </a:p>
          <a:p>
            <a:pPr lvl="1" algn="just" defTabSz="914400" rtl="1">
              <a:spcBef>
                <a:spcPct val="0"/>
              </a:spcBef>
            </a:pPr>
            <a:r>
              <a:rPr lang="fa-IR" sz="1400" b="1" dirty="0">
                <a:solidFill>
                  <a:srgbClr val="7030A0"/>
                </a:solidFill>
                <a:cs typeface="B Nazanin" panose="00000400000000000000" pitchFamily="2" charset="-78"/>
              </a:rPr>
              <a:t>تدوین فرآیند اجرایی پایش برنامه جامع مهار، پایش، پیشگیری و کاهش سقط خود به خودی </a:t>
            </a:r>
            <a:r>
              <a:rPr lang="fa-IR" sz="1400" b="1" dirty="0" smtClean="0">
                <a:solidFill>
                  <a:srgbClr val="7030A0"/>
                </a:solidFill>
                <a:cs typeface="B Nazanin" panose="00000400000000000000" pitchFamily="2" charset="-78"/>
              </a:rPr>
              <a:t>جنین.</a:t>
            </a:r>
            <a:endParaRPr lang="en-US" sz="1400" b="1" dirty="0">
              <a:solidFill>
                <a:srgbClr val="7030A0"/>
              </a:solidFill>
              <a:cs typeface="B Nazanin" panose="00000400000000000000" pitchFamily="2" charset="-78"/>
            </a:endParaRPr>
          </a:p>
          <a:p>
            <a:pPr lvl="1" algn="just" defTabSz="914400" rtl="1">
              <a:spcBef>
                <a:spcPct val="0"/>
              </a:spcBef>
            </a:pPr>
            <a:r>
              <a:rPr lang="fa-IR" sz="1400" b="1" dirty="0" err="1">
                <a:solidFill>
                  <a:srgbClr val="7030A0"/>
                </a:solidFill>
                <a:cs typeface="B Nazanin" panose="00000400000000000000" pitchFamily="2" charset="-78"/>
              </a:rPr>
              <a:t>احصا</a:t>
            </a:r>
            <a:r>
              <a:rPr lang="fa-IR" sz="1400" b="1" dirty="0">
                <a:solidFill>
                  <a:srgbClr val="7030A0"/>
                </a:solidFill>
                <a:cs typeface="B Nazanin" panose="00000400000000000000" pitchFamily="2" charset="-78"/>
              </a:rPr>
              <a:t> و رصد </a:t>
            </a:r>
            <a:r>
              <a:rPr lang="fa-IR" sz="1400" b="1" dirty="0" err="1">
                <a:solidFill>
                  <a:srgbClr val="7030A0"/>
                </a:solidFill>
                <a:cs typeface="B Nazanin" panose="00000400000000000000" pitchFamily="2" charset="-78"/>
              </a:rPr>
              <a:t>شاخص‌های</a:t>
            </a:r>
            <a:r>
              <a:rPr lang="fa-IR" sz="1400" b="1" dirty="0">
                <a:solidFill>
                  <a:srgbClr val="7030A0"/>
                </a:solidFill>
                <a:cs typeface="B Nazanin" panose="00000400000000000000" pitchFamily="2" charset="-78"/>
              </a:rPr>
              <a:t> اجرایی در سطح اول نظام ارایه خدمت شبکه.</a:t>
            </a:r>
            <a:endParaRPr lang="en-US" sz="1400" b="1" dirty="0">
              <a:solidFill>
                <a:srgbClr val="7030A0"/>
              </a:solidFill>
              <a:cs typeface="B Nazanin" panose="00000400000000000000" pitchFamily="2" charset="-78"/>
            </a:endParaRPr>
          </a:p>
          <a:p>
            <a:pPr lvl="1" algn="just" defTabSz="914400" rtl="1">
              <a:spcBef>
                <a:spcPct val="0"/>
              </a:spcBef>
            </a:pPr>
            <a:r>
              <a:rPr lang="fa-IR" sz="1400" b="1" dirty="0" err="1">
                <a:solidFill>
                  <a:srgbClr val="7030A0"/>
                </a:solidFill>
                <a:cs typeface="B Nazanin" panose="00000400000000000000" pitchFamily="2" charset="-78"/>
              </a:rPr>
              <a:t>احصا</a:t>
            </a:r>
            <a:r>
              <a:rPr lang="fa-IR" sz="1400" b="1" dirty="0">
                <a:solidFill>
                  <a:srgbClr val="7030A0"/>
                </a:solidFill>
                <a:cs typeface="B Nazanin" panose="00000400000000000000" pitchFamily="2" charset="-78"/>
              </a:rPr>
              <a:t> و رصد </a:t>
            </a:r>
            <a:r>
              <a:rPr lang="fa-IR" sz="1400" b="1" dirty="0" err="1">
                <a:solidFill>
                  <a:srgbClr val="7030A0"/>
                </a:solidFill>
                <a:cs typeface="B Nazanin" panose="00000400000000000000" pitchFamily="2" charset="-78"/>
              </a:rPr>
              <a:t>شاخص‌های</a:t>
            </a:r>
            <a:r>
              <a:rPr lang="fa-IR" sz="1400" b="1" dirty="0">
                <a:solidFill>
                  <a:srgbClr val="7030A0"/>
                </a:solidFill>
                <a:cs typeface="B Nazanin" panose="00000400000000000000" pitchFamily="2" charset="-78"/>
              </a:rPr>
              <a:t> بین بخشی.</a:t>
            </a:r>
            <a:endParaRPr lang="en-US" sz="1400" b="1" dirty="0">
              <a:solidFill>
                <a:srgbClr val="7030A0"/>
              </a:solidFill>
              <a:cs typeface="B Nazanin" panose="00000400000000000000" pitchFamily="2" charset="-78"/>
            </a:endParaRPr>
          </a:p>
          <a:p>
            <a:pPr lvl="1" algn="just" defTabSz="914400" rtl="1">
              <a:spcBef>
                <a:spcPct val="0"/>
              </a:spcBef>
            </a:pPr>
            <a:r>
              <a:rPr lang="ar-SA" sz="1400" b="1" dirty="0">
                <a:solidFill>
                  <a:srgbClr val="7030A0"/>
                </a:solidFill>
                <a:cs typeface="B Nazanin" panose="00000400000000000000" pitchFamily="2" charset="-78"/>
              </a:rPr>
              <a:t>تهیه گزارش برای ارایه به نهادهای نظارتی و بالا </a:t>
            </a:r>
            <a:r>
              <a:rPr lang="ar-SA" sz="1400" b="1" dirty="0" smtClean="0">
                <a:solidFill>
                  <a:srgbClr val="7030A0"/>
                </a:solidFill>
                <a:cs typeface="B Nazanin" panose="00000400000000000000" pitchFamily="2" charset="-78"/>
              </a:rPr>
              <a:t>دستی</a:t>
            </a:r>
            <a:r>
              <a:rPr lang="fa-IR" sz="1400" b="1" dirty="0" smtClean="0">
                <a:solidFill>
                  <a:srgbClr val="7030A0"/>
                </a:solidFill>
                <a:cs typeface="B Nazanin" panose="00000400000000000000" pitchFamily="2" charset="-78"/>
              </a:rPr>
              <a:t>.</a:t>
            </a:r>
            <a:endParaRPr lang="en-US" sz="1600" b="1" dirty="0">
              <a:solidFill>
                <a:srgbClr val="7030A0"/>
              </a:solidFill>
              <a:cs typeface="B Nazanin" panose="00000400000000000000" pitchFamily="2" charset="-78"/>
            </a:endParaRPr>
          </a:p>
          <a:p>
            <a:pPr marL="342900" lvl="1" indent="0" algn="just" defTabSz="914400" rtl="1">
              <a:spcBef>
                <a:spcPct val="0"/>
              </a:spcBef>
              <a:buNone/>
            </a:pPr>
            <a:endParaRPr lang="en-US" b="1" dirty="0">
              <a:solidFill>
                <a:schemeClr val="accent1">
                  <a:lumMod val="20000"/>
                  <a:lumOff val="80000"/>
                </a:schemeClr>
              </a:solidFill>
              <a:cs typeface="B Nazanin" panose="00000400000000000000" pitchFamily="2" charset="-78"/>
            </a:endParaRPr>
          </a:p>
        </p:txBody>
      </p:sp>
    </p:spTree>
    <p:extLst>
      <p:ext uri="{BB962C8B-B14F-4D97-AF65-F5344CB8AC3E}">
        <p14:creationId xmlns:p14="http://schemas.microsoft.com/office/powerpoint/2010/main" val="5322514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CCFF"/>
        </a:solid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2286000" y="482"/>
            <a:ext cx="4343400" cy="437716"/>
          </a:xfrm>
          <a:prstGeom prst="rect">
            <a:avLst/>
          </a:prstGeom>
          <a:solidFill>
            <a:schemeClr val="accent5">
              <a:lumMod val="40000"/>
              <a:lumOff val="60000"/>
            </a:schemeClr>
          </a:solidFill>
          <a:ln>
            <a:solidFill>
              <a:srgbClr val="CC99FF"/>
            </a:solidFill>
          </a:ln>
          <a:extLst/>
        </p:spPr>
        <p:txBody>
          <a:bodyPr vert="horz" lIns="91440" tIns="45720" rIns="91440" bIns="45720" rtlCol="0" anchor="ctr">
            <a:normAutofit/>
          </a:bodyPr>
          <a:lstStyle/>
          <a:p>
            <a:pPr algn="ctr" defTabSz="685800" rtl="1">
              <a:lnSpc>
                <a:spcPct val="90000"/>
              </a:lnSpc>
              <a:spcBef>
                <a:spcPts val="750"/>
              </a:spcBef>
            </a:pPr>
            <a:r>
              <a:rPr lang="fa-IR" altLang="en-US" sz="2100" dirty="0" err="1">
                <a:solidFill>
                  <a:srgbClr val="7030A0"/>
                </a:solidFill>
                <a:cs typeface="B Titr" panose="00000700000000000000" pitchFamily="2" charset="-78"/>
              </a:rPr>
              <a:t>شاخص‌های</a:t>
            </a:r>
            <a:r>
              <a:rPr lang="fa-IR" altLang="en-US" sz="2100" dirty="0">
                <a:solidFill>
                  <a:srgbClr val="7030A0"/>
                </a:solidFill>
                <a:cs typeface="B Titr" panose="00000700000000000000" pitchFamily="2" charset="-78"/>
              </a:rPr>
              <a:t> پایش </a:t>
            </a:r>
            <a:r>
              <a:rPr lang="fa-IR" altLang="en-US" sz="2100" dirty="0" smtClean="0">
                <a:solidFill>
                  <a:srgbClr val="7030A0"/>
                </a:solidFill>
                <a:cs typeface="B Titr" panose="00000700000000000000" pitchFamily="2" charset="-78"/>
              </a:rPr>
              <a:t>برنامه</a:t>
            </a:r>
            <a:endParaRPr lang="en-US" altLang="en-US" sz="2100" dirty="0">
              <a:solidFill>
                <a:srgbClr val="7030A0"/>
              </a:solidFill>
              <a:cs typeface="B Titr" panose="00000700000000000000" pitchFamily="2" charset="-78"/>
            </a:endParaRPr>
          </a:p>
        </p:txBody>
      </p:sp>
      <p:pic>
        <p:nvPicPr>
          <p:cNvPr id="3" name="Picture 2"/>
          <p:cNvPicPr>
            <a:picLocks noChangeAspect="1"/>
          </p:cNvPicPr>
          <p:nvPr/>
        </p:nvPicPr>
        <p:blipFill rotWithShape="1">
          <a:blip r:embed="rId2"/>
          <a:srcRect t="3614"/>
          <a:stretch/>
        </p:blipFill>
        <p:spPr>
          <a:xfrm>
            <a:off x="0" y="762000"/>
            <a:ext cx="9144000" cy="5943600"/>
          </a:xfrm>
          <a:prstGeom prst="rect">
            <a:avLst/>
          </a:prstGeom>
        </p:spPr>
      </p:pic>
    </p:spTree>
    <p:extLst>
      <p:ext uri="{BB962C8B-B14F-4D97-AF65-F5344CB8AC3E}">
        <p14:creationId xmlns:p14="http://schemas.microsoft.com/office/powerpoint/2010/main" val="2960623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533400"/>
            <a:ext cx="9144000" cy="6324600"/>
          </a:xfrm>
          <a:prstGeom prst="rect">
            <a:avLst/>
          </a:prstGeom>
        </p:spPr>
      </p:pic>
      <p:sp>
        <p:nvSpPr>
          <p:cNvPr id="3" name="Rectangle 1"/>
          <p:cNvSpPr>
            <a:spLocks noChangeArrowheads="1"/>
          </p:cNvSpPr>
          <p:nvPr/>
        </p:nvSpPr>
        <p:spPr bwMode="auto">
          <a:xfrm>
            <a:off x="2286000" y="482"/>
            <a:ext cx="4343400" cy="437716"/>
          </a:xfrm>
          <a:prstGeom prst="rect">
            <a:avLst/>
          </a:prstGeom>
          <a:solidFill>
            <a:schemeClr val="accent5">
              <a:lumMod val="40000"/>
              <a:lumOff val="60000"/>
            </a:schemeClr>
          </a:solidFill>
          <a:ln>
            <a:solidFill>
              <a:srgbClr val="CC99FF"/>
            </a:solidFill>
          </a:ln>
          <a:extLst/>
        </p:spPr>
        <p:txBody>
          <a:bodyPr vert="horz" lIns="91440" tIns="45720" rIns="91440" bIns="45720" rtlCol="0" anchor="ctr">
            <a:normAutofit/>
          </a:bodyPr>
          <a:lstStyle/>
          <a:p>
            <a:pPr algn="ctr" defTabSz="685800" rtl="1">
              <a:lnSpc>
                <a:spcPct val="90000"/>
              </a:lnSpc>
              <a:spcBef>
                <a:spcPts val="750"/>
              </a:spcBef>
            </a:pPr>
            <a:r>
              <a:rPr lang="fa-IR" altLang="en-US" sz="2100" dirty="0" err="1">
                <a:solidFill>
                  <a:srgbClr val="7030A0"/>
                </a:solidFill>
                <a:cs typeface="B Titr" panose="00000700000000000000" pitchFamily="2" charset="-78"/>
              </a:rPr>
              <a:t>شاخص‌های</a:t>
            </a:r>
            <a:r>
              <a:rPr lang="fa-IR" altLang="en-US" sz="2100" dirty="0">
                <a:solidFill>
                  <a:srgbClr val="7030A0"/>
                </a:solidFill>
                <a:cs typeface="B Titr" panose="00000700000000000000" pitchFamily="2" charset="-78"/>
              </a:rPr>
              <a:t> پایش برنامه</a:t>
            </a:r>
            <a:endParaRPr lang="en-US" altLang="en-US" sz="2100" dirty="0">
              <a:solidFill>
                <a:srgbClr val="7030A0"/>
              </a:solidFill>
              <a:cs typeface="B Titr" panose="00000700000000000000" pitchFamily="2" charset="-78"/>
            </a:endParaRPr>
          </a:p>
        </p:txBody>
      </p:sp>
    </p:spTree>
    <p:extLst>
      <p:ext uri="{BB962C8B-B14F-4D97-AF65-F5344CB8AC3E}">
        <p14:creationId xmlns:p14="http://schemas.microsoft.com/office/powerpoint/2010/main" val="5390404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9999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341735" y="1600200"/>
            <a:ext cx="8345065" cy="4163006"/>
          </a:xfrm>
          <a:prstGeom prst="rect">
            <a:avLst/>
          </a:prstGeom>
        </p:spPr>
      </p:pic>
      <p:sp>
        <p:nvSpPr>
          <p:cNvPr id="3" name="Rectangle 1"/>
          <p:cNvSpPr>
            <a:spLocks noChangeArrowheads="1"/>
          </p:cNvSpPr>
          <p:nvPr/>
        </p:nvSpPr>
        <p:spPr bwMode="auto">
          <a:xfrm>
            <a:off x="2514600" y="838200"/>
            <a:ext cx="4343400" cy="437716"/>
          </a:xfrm>
          <a:prstGeom prst="rect">
            <a:avLst/>
          </a:prstGeom>
          <a:solidFill>
            <a:schemeClr val="accent5">
              <a:lumMod val="40000"/>
              <a:lumOff val="60000"/>
            </a:schemeClr>
          </a:solidFill>
          <a:extLst/>
        </p:spPr>
        <p:txBody>
          <a:bodyPr vert="horz" lIns="91440" tIns="45720" rIns="91440" bIns="45720" rtlCol="0" anchor="ctr">
            <a:normAutofit/>
          </a:bodyPr>
          <a:lstStyle/>
          <a:p>
            <a:pPr algn="ctr" defTabSz="685800" rtl="1">
              <a:lnSpc>
                <a:spcPct val="90000"/>
              </a:lnSpc>
              <a:spcBef>
                <a:spcPts val="750"/>
              </a:spcBef>
            </a:pPr>
            <a:r>
              <a:rPr lang="fa-IR" altLang="en-US" sz="2100" dirty="0" smtClean="0">
                <a:solidFill>
                  <a:srgbClr val="7030A0"/>
                </a:solidFill>
                <a:cs typeface="B Titr" panose="00000700000000000000" pitchFamily="2" charset="-78"/>
              </a:rPr>
              <a:t>جدول </a:t>
            </a:r>
            <a:r>
              <a:rPr lang="fa-IR" altLang="en-US" sz="2100" dirty="0" err="1" smtClean="0">
                <a:solidFill>
                  <a:srgbClr val="7030A0"/>
                </a:solidFill>
                <a:cs typeface="B Titr" panose="00000700000000000000" pitchFamily="2" charset="-78"/>
              </a:rPr>
              <a:t>زمانبدی</a:t>
            </a:r>
            <a:r>
              <a:rPr lang="fa-IR" altLang="en-US" sz="2100" dirty="0" smtClean="0">
                <a:solidFill>
                  <a:srgbClr val="7030A0"/>
                </a:solidFill>
                <a:cs typeface="B Titr" panose="00000700000000000000" pitchFamily="2" charset="-78"/>
              </a:rPr>
              <a:t> اجرای برنامه</a:t>
            </a:r>
            <a:endParaRPr lang="en-US" altLang="en-US" sz="2100" dirty="0">
              <a:solidFill>
                <a:srgbClr val="7030A0"/>
              </a:solidFill>
              <a:cs typeface="B Titr" panose="00000700000000000000" pitchFamily="2" charset="-78"/>
            </a:endParaRPr>
          </a:p>
        </p:txBody>
      </p:sp>
    </p:spTree>
    <p:extLst>
      <p:ext uri="{BB962C8B-B14F-4D97-AF65-F5344CB8AC3E}">
        <p14:creationId xmlns:p14="http://schemas.microsoft.com/office/powerpoint/2010/main" val="1152133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1400"/>
        </a:solidFill>
        <a:effectLst/>
      </p:bgPr>
    </p:bg>
    <p:spTree>
      <p:nvGrpSpPr>
        <p:cNvPr id="1" name=""/>
        <p:cNvGrpSpPr/>
        <p:nvPr/>
      </p:nvGrpSpPr>
      <p:grpSpPr>
        <a:xfrm>
          <a:off x="0" y="0"/>
          <a:ext cx="0" cy="0"/>
          <a:chOff x="0" y="0"/>
          <a:chExt cx="0" cy="0"/>
        </a:xfrm>
      </p:grpSpPr>
      <p:sp>
        <p:nvSpPr>
          <p:cNvPr id="3" name="Rectangle 2"/>
          <p:cNvSpPr/>
          <p:nvPr/>
        </p:nvSpPr>
        <p:spPr>
          <a:xfrm rot="21013314">
            <a:off x="1892881" y="1504335"/>
            <a:ext cx="5410200" cy="3012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6000" dirty="0" smtClean="0">
                <a:ln w="0"/>
                <a:solidFill>
                  <a:schemeClr val="accent1">
                    <a:lumMod val="40000"/>
                    <a:lumOff val="60000"/>
                  </a:schemeClr>
                </a:solidFill>
                <a:effectLst>
                  <a:reflection blurRad="6350" stA="53000" endA="300" endPos="35500" dir="5400000" sy="-90000" algn="bl" rotWithShape="0"/>
                </a:effectLst>
                <a:cs typeface="B Titr" panose="00000700000000000000" pitchFamily="2" charset="-78"/>
              </a:rPr>
              <a:t> سلامت و</a:t>
            </a:r>
            <a:r>
              <a:rPr lang="fa-IR" sz="6000" dirty="0">
                <a:ln w="0"/>
                <a:solidFill>
                  <a:schemeClr val="accent1">
                    <a:lumMod val="40000"/>
                    <a:lumOff val="60000"/>
                  </a:schemeClr>
                </a:solidFill>
                <a:effectLst>
                  <a:reflection blurRad="6350" stA="53000" endA="300" endPos="35500" dir="5400000" sy="-90000" algn="bl" rotWithShape="0"/>
                </a:effectLst>
                <a:cs typeface="B Titr" panose="00000700000000000000" pitchFamily="2" charset="-78"/>
              </a:rPr>
              <a:t> </a:t>
            </a:r>
            <a:r>
              <a:rPr lang="fa-IR" sz="6000" dirty="0" smtClean="0">
                <a:ln w="0"/>
                <a:solidFill>
                  <a:schemeClr val="accent1">
                    <a:lumMod val="40000"/>
                    <a:lumOff val="60000"/>
                  </a:schemeClr>
                </a:solidFill>
                <a:effectLst>
                  <a:reflection blurRad="6350" stA="53000" endA="300" endPos="35500" dir="5400000" sy="-90000" algn="bl" rotWithShape="0"/>
                </a:effectLst>
                <a:cs typeface="B Titr" panose="00000700000000000000" pitchFamily="2" charset="-78"/>
              </a:rPr>
              <a:t>موفق</a:t>
            </a:r>
          </a:p>
          <a:p>
            <a:pPr algn="ctr"/>
            <a:r>
              <a:rPr lang="fa-IR" sz="6000" dirty="0" smtClean="0">
                <a:ln w="0"/>
                <a:solidFill>
                  <a:schemeClr val="accent1">
                    <a:lumMod val="40000"/>
                    <a:lumOff val="60000"/>
                  </a:schemeClr>
                </a:solidFill>
                <a:effectLst>
                  <a:reflection blurRad="6350" stA="53000" endA="300" endPos="35500" dir="5400000" sy="-90000" algn="bl" rotWithShape="0"/>
                </a:effectLst>
                <a:cs typeface="B Titr" panose="00000700000000000000" pitchFamily="2" charset="-78"/>
              </a:rPr>
              <a:t>باشید</a:t>
            </a:r>
            <a:endParaRPr lang="en-US" sz="2800" dirty="0">
              <a:ln w="0"/>
              <a:solidFill>
                <a:schemeClr val="accent1">
                  <a:lumMod val="40000"/>
                  <a:lumOff val="60000"/>
                </a:schemeClr>
              </a:solidFill>
              <a:effectLst>
                <a:reflection blurRad="6350" stA="53000" endA="300" endPos="35500" dir="5400000" sy="-90000" algn="bl" rotWithShape="0"/>
              </a:effectLst>
              <a:cs typeface="B Titr" panose="00000700000000000000" pitchFamily="2" charset="-78"/>
            </a:endParaRPr>
          </a:p>
        </p:txBody>
      </p:sp>
    </p:spTree>
    <p:extLst>
      <p:ext uri="{BB962C8B-B14F-4D97-AF65-F5344CB8AC3E}">
        <p14:creationId xmlns:p14="http://schemas.microsoft.com/office/powerpoint/2010/main" val="28173037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9273"/>
          </a:xfrm>
          <a:solidFill>
            <a:schemeClr val="accent2">
              <a:lumMod val="50000"/>
            </a:schemeClr>
          </a:solidFill>
        </p:spPr>
        <p:txBody>
          <a:bodyPr vert="horz" lIns="91440" tIns="45720" rIns="91440" bIns="45720" rtlCol="0" anchor="ctr">
            <a:normAutofit/>
          </a:bodyPr>
          <a:lstStyle/>
          <a:p>
            <a:pPr algn="r" rtl="1"/>
            <a:r>
              <a:rPr lang="fa-IR" sz="2800" dirty="0">
                <a:solidFill>
                  <a:schemeClr val="accent1">
                    <a:lumMod val="40000"/>
                    <a:lumOff val="60000"/>
                  </a:schemeClr>
                </a:solidFill>
                <a:latin typeface="+mn-lt"/>
                <a:ea typeface="+mn-ea"/>
                <a:cs typeface="B Titr" panose="00000700000000000000" pitchFamily="2" charset="-78"/>
              </a:rPr>
              <a:t>تعاریف و اصطلاحات کلی </a:t>
            </a:r>
            <a:r>
              <a:rPr lang="fa-IR" sz="2800" dirty="0" smtClean="0">
                <a:solidFill>
                  <a:schemeClr val="accent1">
                    <a:lumMod val="40000"/>
                    <a:lumOff val="60000"/>
                  </a:schemeClr>
                </a:solidFill>
                <a:latin typeface="+mn-lt"/>
                <a:ea typeface="+mn-ea"/>
                <a:cs typeface="B Titr" panose="00000700000000000000" pitchFamily="2" charset="-78"/>
              </a:rPr>
              <a:t>برنامه</a:t>
            </a:r>
            <a:endParaRPr lang="en-US" sz="2800" dirty="0">
              <a:solidFill>
                <a:schemeClr val="accent1">
                  <a:lumMod val="40000"/>
                  <a:lumOff val="60000"/>
                </a:schemeClr>
              </a:solidFill>
              <a:latin typeface="+mn-lt"/>
              <a:ea typeface="+mn-ea"/>
              <a:cs typeface="B Titr" panose="00000700000000000000" pitchFamily="2" charset="-78"/>
            </a:endParaRPr>
          </a:p>
        </p:txBody>
      </p:sp>
      <p:sp>
        <p:nvSpPr>
          <p:cNvPr id="3" name="Content Placeholder 2"/>
          <p:cNvSpPr>
            <a:spLocks noGrp="1"/>
          </p:cNvSpPr>
          <p:nvPr>
            <p:ph idx="1"/>
          </p:nvPr>
        </p:nvSpPr>
        <p:spPr>
          <a:xfrm>
            <a:off x="76200" y="838200"/>
            <a:ext cx="8839200" cy="5867400"/>
          </a:xfrm>
          <a:solidFill>
            <a:schemeClr val="accent2">
              <a:lumMod val="50000"/>
            </a:schemeClr>
          </a:solidFill>
          <a:ln>
            <a:noFill/>
          </a:ln>
          <a:effectLst>
            <a:glow rad="228600">
              <a:schemeClr val="accent1">
                <a:satMod val="175000"/>
                <a:alpha val="40000"/>
              </a:schemeClr>
            </a:glow>
          </a:effectLst>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p>
            <a:pPr algn="just" rtl="1"/>
            <a:r>
              <a:rPr lang="fa-IR" sz="2200" b="1" dirty="0">
                <a:solidFill>
                  <a:schemeClr val="accent1">
                    <a:lumMod val="40000"/>
                    <a:lumOff val="60000"/>
                  </a:schemeClr>
                </a:solidFill>
                <a:cs typeface="B Nazanin" panose="00000400000000000000" pitchFamily="2" charset="-78"/>
              </a:rPr>
              <a:t>سقط </a:t>
            </a:r>
            <a:r>
              <a:rPr lang="fa-IR" sz="2200" b="1" dirty="0" err="1" smtClean="0">
                <a:solidFill>
                  <a:schemeClr val="accent1">
                    <a:lumMod val="40000"/>
                    <a:lumOff val="60000"/>
                  </a:schemeClr>
                </a:solidFill>
                <a:cs typeface="B Nazanin" panose="00000400000000000000" pitchFamily="2" charset="-78"/>
              </a:rPr>
              <a:t>خودبه‌خود</a:t>
            </a:r>
            <a:r>
              <a:rPr lang="fa-IR" sz="2200" b="1" dirty="0" smtClean="0">
                <a:solidFill>
                  <a:schemeClr val="accent1">
                    <a:lumMod val="40000"/>
                    <a:lumOff val="60000"/>
                  </a:schemeClr>
                </a:solidFill>
                <a:cs typeface="B Nazanin" panose="00000400000000000000" pitchFamily="2" charset="-78"/>
              </a:rPr>
              <a:t> </a:t>
            </a:r>
            <a:r>
              <a:rPr lang="fa-IR" b="1" dirty="0">
                <a:solidFill>
                  <a:schemeClr val="accent1">
                    <a:lumMod val="40000"/>
                    <a:lumOff val="60000"/>
                  </a:schemeClr>
                </a:solidFill>
                <a:cs typeface="B Nazanin" panose="00000400000000000000" pitchFamily="2" charset="-78"/>
              </a:rPr>
              <a:t>(</a:t>
            </a:r>
            <a:r>
              <a:rPr lang="en-US" b="1" dirty="0">
                <a:solidFill>
                  <a:schemeClr val="accent1">
                    <a:lumMod val="40000"/>
                    <a:lumOff val="60000"/>
                  </a:schemeClr>
                </a:solidFill>
                <a:cs typeface="B Nazanin" panose="00000400000000000000" pitchFamily="2" charset="-78"/>
              </a:rPr>
              <a:t>Spontaneous Abortion</a:t>
            </a:r>
            <a:r>
              <a:rPr lang="fa-IR" b="1" dirty="0">
                <a:solidFill>
                  <a:schemeClr val="accent1">
                    <a:lumMod val="40000"/>
                    <a:lumOff val="60000"/>
                  </a:schemeClr>
                </a:solidFill>
                <a:cs typeface="B Nazanin" panose="00000400000000000000" pitchFamily="2" charset="-78"/>
              </a:rPr>
              <a:t>): </a:t>
            </a:r>
            <a:r>
              <a:rPr lang="fa-IR" sz="1800" b="1" dirty="0">
                <a:solidFill>
                  <a:schemeClr val="accent1">
                    <a:lumMod val="40000"/>
                    <a:lumOff val="60000"/>
                  </a:schemeClr>
                </a:solidFill>
                <a:cs typeface="B Nazanin" panose="00000400000000000000" pitchFamily="2" charset="-78"/>
              </a:rPr>
              <a:t>از اختلالات مراحل ابتدایی بارداری، </a:t>
            </a:r>
            <a:r>
              <a:rPr lang="fa-IR" sz="1800" b="1" dirty="0" err="1">
                <a:solidFill>
                  <a:schemeClr val="accent1">
                    <a:lumMod val="40000"/>
                    <a:lumOff val="60000"/>
                  </a:schemeClr>
                </a:solidFill>
                <a:cs typeface="B Nazanin" panose="00000400000000000000" pitchFamily="2" charset="-78"/>
              </a:rPr>
              <a:t>به‌عنوان</a:t>
            </a:r>
            <a:r>
              <a:rPr lang="fa-IR" sz="1800" b="1" dirty="0">
                <a:solidFill>
                  <a:schemeClr val="accent1">
                    <a:lumMod val="40000"/>
                    <a:lumOff val="60000"/>
                  </a:schemeClr>
                </a:solidFill>
                <a:cs typeface="B Nazanin" panose="00000400000000000000" pitchFamily="2" charset="-78"/>
              </a:rPr>
              <a:t> خاتمه یافتن </a:t>
            </a:r>
            <a:r>
              <a:rPr lang="fa-IR" sz="1800" b="1" dirty="0" err="1" smtClean="0">
                <a:solidFill>
                  <a:schemeClr val="accent1">
                    <a:lumMod val="40000"/>
                    <a:lumOff val="60000"/>
                  </a:schemeClr>
                </a:solidFill>
                <a:cs typeface="B Nazanin" panose="00000400000000000000" pitchFamily="2" charset="-78"/>
              </a:rPr>
              <a:t>خود‌به‌خود</a:t>
            </a:r>
            <a:r>
              <a:rPr lang="fa-IR" sz="1800" b="1" dirty="0" smtClean="0">
                <a:solidFill>
                  <a:schemeClr val="accent1">
                    <a:lumMod val="40000"/>
                    <a:lumOff val="60000"/>
                  </a:schemeClr>
                </a:solidFill>
                <a:cs typeface="B Nazanin" panose="00000400000000000000" pitchFamily="2" charset="-78"/>
              </a:rPr>
              <a:t> </a:t>
            </a:r>
            <a:r>
              <a:rPr lang="fa-IR" sz="1800" b="1" dirty="0">
                <a:solidFill>
                  <a:schemeClr val="accent1">
                    <a:lumMod val="40000"/>
                    <a:lumOff val="60000"/>
                  </a:schemeClr>
                </a:solidFill>
                <a:cs typeface="B Nazanin" panose="00000400000000000000" pitchFamily="2" charset="-78"/>
              </a:rPr>
              <a:t>بارداری قبل از 22 هفته </a:t>
            </a:r>
            <a:r>
              <a:rPr lang="ar-SA" sz="1800" b="1" dirty="0">
                <a:solidFill>
                  <a:schemeClr val="accent1">
                    <a:lumMod val="40000"/>
                    <a:lumOff val="60000"/>
                  </a:schemeClr>
                </a:solidFill>
                <a:cs typeface="B Nazanin" panose="00000400000000000000" pitchFamily="2" charset="-78"/>
              </a:rPr>
              <a:t>در غیاب معیارهای </a:t>
            </a:r>
            <a:r>
              <a:rPr lang="fa-IR" sz="1800" b="1" dirty="0">
                <a:solidFill>
                  <a:schemeClr val="accent1">
                    <a:lumMod val="40000"/>
                    <a:lumOff val="60000"/>
                  </a:schemeClr>
                </a:solidFill>
                <a:cs typeface="B Nazanin" panose="00000400000000000000" pitchFamily="2" charset="-78"/>
              </a:rPr>
              <a:t>طبی </a:t>
            </a:r>
            <a:r>
              <a:rPr lang="ar-SA" sz="1800" b="1" dirty="0">
                <a:solidFill>
                  <a:schemeClr val="accent1">
                    <a:lumMod val="40000"/>
                    <a:lumOff val="60000"/>
                  </a:schemeClr>
                </a:solidFill>
                <a:cs typeface="B Nazanin" panose="00000400000000000000" pitchFamily="2" charset="-78"/>
              </a:rPr>
              <a:t>انتخابی یا اقدامات جراحی برای </a:t>
            </a:r>
            <a:r>
              <a:rPr lang="fa-IR" sz="1800" b="1" dirty="0">
                <a:solidFill>
                  <a:schemeClr val="accent1">
                    <a:lumMod val="40000"/>
                    <a:lumOff val="60000"/>
                  </a:schemeClr>
                </a:solidFill>
                <a:cs typeface="B Nazanin" panose="00000400000000000000" pitchFamily="2" charset="-78"/>
              </a:rPr>
              <a:t>پایان</a:t>
            </a:r>
            <a:r>
              <a:rPr lang="ar-SA" sz="1800" b="1" dirty="0">
                <a:solidFill>
                  <a:schemeClr val="accent1">
                    <a:lumMod val="40000"/>
                    <a:lumOff val="60000"/>
                  </a:schemeClr>
                </a:solidFill>
                <a:cs typeface="B Nazanin" panose="00000400000000000000" pitchFamily="2" charset="-78"/>
              </a:rPr>
              <a:t> دادن به  بارداری</a:t>
            </a:r>
            <a:r>
              <a:rPr lang="fa-IR" sz="1800" b="1" dirty="0">
                <a:solidFill>
                  <a:schemeClr val="accent1">
                    <a:lumMod val="40000"/>
                    <a:lumOff val="60000"/>
                  </a:schemeClr>
                </a:solidFill>
                <a:cs typeface="B Nazanin" panose="00000400000000000000" pitchFamily="2" charset="-78"/>
              </a:rPr>
              <a:t>.</a:t>
            </a:r>
            <a:r>
              <a:rPr lang="ar-SA" sz="1800" b="1" dirty="0">
                <a:solidFill>
                  <a:schemeClr val="accent1">
                    <a:lumMod val="40000"/>
                    <a:lumOff val="60000"/>
                  </a:schemeClr>
                </a:solidFill>
                <a:cs typeface="B Nazanin" panose="00000400000000000000" pitchFamily="2" charset="-78"/>
              </a:rPr>
              <a:t> </a:t>
            </a:r>
            <a:endParaRPr lang="fa-IR" sz="1800" b="1" dirty="0" smtClean="0">
              <a:solidFill>
                <a:schemeClr val="accent1">
                  <a:lumMod val="40000"/>
                  <a:lumOff val="60000"/>
                </a:schemeClr>
              </a:solidFill>
              <a:cs typeface="B Nazanin" panose="00000400000000000000" pitchFamily="2" charset="-78"/>
            </a:endParaRPr>
          </a:p>
          <a:p>
            <a:pPr marL="0" indent="0" algn="just" rtl="1">
              <a:buNone/>
            </a:pPr>
            <a:endParaRPr lang="fa-IR" sz="1800" b="1" dirty="0">
              <a:solidFill>
                <a:schemeClr val="accent1">
                  <a:lumMod val="40000"/>
                  <a:lumOff val="60000"/>
                </a:schemeClr>
              </a:solidFill>
              <a:cs typeface="B Nazanin" panose="00000400000000000000" pitchFamily="2" charset="-78"/>
            </a:endParaRPr>
          </a:p>
          <a:p>
            <a:pPr lvl="1" algn="just" rtl="1">
              <a:lnSpc>
                <a:spcPct val="150000"/>
              </a:lnSpc>
            </a:pPr>
            <a:r>
              <a:rPr lang="ar-SA" b="1" dirty="0">
                <a:solidFill>
                  <a:schemeClr val="accent1">
                    <a:lumMod val="40000"/>
                    <a:lumOff val="60000"/>
                  </a:schemeClr>
                </a:solidFill>
                <a:cs typeface="B Nazanin" panose="00000400000000000000" pitchFamily="2" charset="-78"/>
              </a:rPr>
              <a:t>اصطلاح </a:t>
            </a:r>
            <a:r>
              <a:rPr lang="en-US" b="1" dirty="0">
                <a:solidFill>
                  <a:schemeClr val="accent1">
                    <a:lumMod val="40000"/>
                    <a:lumOff val="60000"/>
                  </a:schemeClr>
                </a:solidFill>
                <a:cs typeface="B Nazanin" panose="00000400000000000000" pitchFamily="2" charset="-78"/>
              </a:rPr>
              <a:t>miscarriage</a:t>
            </a:r>
            <a:r>
              <a:rPr lang="fa-IR" b="1" dirty="0">
                <a:solidFill>
                  <a:schemeClr val="accent1">
                    <a:lumMod val="40000"/>
                    <a:lumOff val="60000"/>
                  </a:schemeClr>
                </a:solidFill>
                <a:cs typeface="B Nazanin" panose="00000400000000000000" pitchFamily="2" charset="-78"/>
              </a:rPr>
              <a:t>:</a:t>
            </a:r>
            <a:r>
              <a:rPr lang="ar-SA" b="1" dirty="0">
                <a:solidFill>
                  <a:schemeClr val="accent1">
                    <a:lumMod val="40000"/>
                    <a:lumOff val="60000"/>
                  </a:schemeClr>
                </a:solidFill>
                <a:cs typeface="B Nazanin" panose="00000400000000000000" pitchFamily="2" charset="-78"/>
              </a:rPr>
              <a:t> </a:t>
            </a:r>
            <a:r>
              <a:rPr lang="ar-SA" sz="1700" b="1" dirty="0">
                <a:solidFill>
                  <a:schemeClr val="accent1">
                    <a:lumMod val="40000"/>
                    <a:lumOff val="60000"/>
                  </a:schemeClr>
                </a:solidFill>
                <a:cs typeface="B Nazanin" panose="00000400000000000000" pitchFamily="2" charset="-78"/>
              </a:rPr>
              <a:t>اغلب</a:t>
            </a:r>
            <a:r>
              <a:rPr lang="fa-IR" sz="1700" b="1" dirty="0">
                <a:solidFill>
                  <a:schemeClr val="accent1">
                    <a:lumMod val="40000"/>
                    <a:lumOff val="60000"/>
                  </a:schemeClr>
                </a:solidFill>
                <a:cs typeface="B Nazanin" panose="00000400000000000000" pitchFamily="2" charset="-78"/>
              </a:rPr>
              <a:t> </a:t>
            </a:r>
            <a:r>
              <a:rPr lang="ar-SA" sz="1700" b="1" dirty="0">
                <a:solidFill>
                  <a:schemeClr val="accent1">
                    <a:lumMod val="40000"/>
                    <a:lumOff val="60000"/>
                  </a:schemeClr>
                </a:solidFill>
                <a:cs typeface="B Nazanin" panose="00000400000000000000" pitchFamily="2" charset="-78"/>
              </a:rPr>
              <a:t>مترادفی برای سقط </a:t>
            </a:r>
            <a:r>
              <a:rPr lang="ar-SA" sz="1700" b="1" dirty="0" smtClean="0">
                <a:solidFill>
                  <a:schemeClr val="accent1">
                    <a:lumMod val="40000"/>
                    <a:lumOff val="60000"/>
                  </a:schemeClr>
                </a:solidFill>
                <a:cs typeface="B Nazanin" panose="00000400000000000000" pitchFamily="2" charset="-78"/>
              </a:rPr>
              <a:t>خود</a:t>
            </a:r>
            <a:r>
              <a:rPr lang="fa-IR" sz="1700" b="1" dirty="0" smtClean="0">
                <a:solidFill>
                  <a:schemeClr val="accent1">
                    <a:lumMod val="40000"/>
                    <a:lumOff val="60000"/>
                  </a:schemeClr>
                </a:solidFill>
                <a:cs typeface="B Nazanin" panose="00000400000000000000" pitchFamily="2" charset="-78"/>
              </a:rPr>
              <a:t>‌</a:t>
            </a:r>
            <a:r>
              <a:rPr lang="ar-SA" sz="1700" b="1" dirty="0" smtClean="0">
                <a:solidFill>
                  <a:schemeClr val="accent1">
                    <a:lumMod val="40000"/>
                    <a:lumOff val="60000"/>
                  </a:schemeClr>
                </a:solidFill>
                <a:cs typeface="B Nazanin" panose="00000400000000000000" pitchFamily="2" charset="-78"/>
              </a:rPr>
              <a:t>به</a:t>
            </a:r>
            <a:r>
              <a:rPr lang="fa-IR" sz="1700" b="1" dirty="0" smtClean="0">
                <a:solidFill>
                  <a:schemeClr val="accent1">
                    <a:lumMod val="40000"/>
                    <a:lumOff val="60000"/>
                  </a:schemeClr>
                </a:solidFill>
                <a:cs typeface="B Nazanin" panose="00000400000000000000" pitchFamily="2" charset="-78"/>
              </a:rPr>
              <a:t>‌</a:t>
            </a:r>
            <a:r>
              <a:rPr lang="ar-SA" sz="1700" b="1" dirty="0" smtClean="0">
                <a:solidFill>
                  <a:schemeClr val="accent1">
                    <a:lumMod val="40000"/>
                    <a:lumOff val="60000"/>
                  </a:schemeClr>
                </a:solidFill>
                <a:cs typeface="B Nazanin" panose="00000400000000000000" pitchFamily="2" charset="-78"/>
              </a:rPr>
              <a:t>خود </a:t>
            </a:r>
            <a:r>
              <a:rPr lang="fa-IR" sz="1700" b="1" dirty="0">
                <a:solidFill>
                  <a:schemeClr val="accent1">
                    <a:lumMod val="40000"/>
                    <a:lumOff val="60000"/>
                  </a:schemeClr>
                </a:solidFill>
                <a:cs typeface="B Nazanin" panose="00000400000000000000" pitchFamily="2" charset="-78"/>
              </a:rPr>
              <a:t>است که </a:t>
            </a:r>
            <a:r>
              <a:rPr lang="ar-SA" sz="1700" b="1" dirty="0">
                <a:solidFill>
                  <a:schemeClr val="accent1">
                    <a:lumMod val="40000"/>
                    <a:lumOff val="60000"/>
                  </a:schemeClr>
                </a:solidFill>
                <a:cs typeface="B Nazanin" panose="00000400000000000000" pitchFamily="2" charset="-78"/>
              </a:rPr>
              <a:t>متمایز کننده این</a:t>
            </a:r>
            <a:r>
              <a:rPr lang="fa-IR" sz="1700" b="1" dirty="0">
                <a:solidFill>
                  <a:schemeClr val="accent1">
                    <a:lumMod val="40000"/>
                    <a:lumOff val="60000"/>
                  </a:schemeClr>
                </a:solidFill>
                <a:cs typeface="B Nazanin" panose="00000400000000000000" pitchFamily="2" charset="-78"/>
              </a:rPr>
              <a:t>‌</a:t>
            </a:r>
            <a:r>
              <a:rPr lang="ar-SA" sz="1700" b="1" dirty="0">
                <a:solidFill>
                  <a:schemeClr val="accent1">
                    <a:lumMod val="40000"/>
                    <a:lumOff val="60000"/>
                  </a:schemeClr>
                </a:solidFill>
                <a:cs typeface="B Nazanin" panose="00000400000000000000" pitchFamily="2" charset="-78"/>
              </a:rPr>
              <a:t>گونه سقط‌ها از سقط‌هایی است با قصد پایان بخشیدن به بارداری (</a:t>
            </a:r>
            <a:r>
              <a:rPr lang="ar-SA" sz="1600" b="1" dirty="0">
                <a:solidFill>
                  <a:schemeClr val="accent1">
                    <a:lumMod val="40000"/>
                    <a:lumOff val="60000"/>
                  </a:schemeClr>
                </a:solidFill>
                <a:cs typeface="B Nazanin" panose="00000400000000000000" pitchFamily="2" charset="-78"/>
              </a:rPr>
              <a:t>سقط عمدی یا القایی</a:t>
            </a:r>
            <a:r>
              <a:rPr lang="fa-IR" sz="1600" b="1" dirty="0">
                <a:solidFill>
                  <a:schemeClr val="accent1">
                    <a:lumMod val="40000"/>
                    <a:lumOff val="60000"/>
                  </a:schemeClr>
                </a:solidFill>
                <a:cs typeface="B Nazanin" panose="00000400000000000000" pitchFamily="2" charset="-78"/>
              </a:rPr>
              <a:t>؛ </a:t>
            </a:r>
            <a:r>
              <a:rPr lang="en-US" sz="1600" b="1" dirty="0">
                <a:solidFill>
                  <a:schemeClr val="accent1">
                    <a:lumMod val="40000"/>
                    <a:lumOff val="60000"/>
                  </a:schemeClr>
                </a:solidFill>
                <a:cs typeface="B Nazanin" panose="00000400000000000000" pitchFamily="2" charset="-78"/>
              </a:rPr>
              <a:t>Induced abortion</a:t>
            </a:r>
            <a:r>
              <a:rPr lang="ar-SA" sz="1700" b="1" dirty="0">
                <a:solidFill>
                  <a:schemeClr val="accent1">
                    <a:lumMod val="40000"/>
                    <a:lumOff val="60000"/>
                  </a:schemeClr>
                </a:solidFill>
                <a:cs typeface="B Nazanin" panose="00000400000000000000" pitchFamily="2" charset="-78"/>
              </a:rPr>
              <a:t>) صورت می‌پذیرند</a:t>
            </a:r>
            <a:r>
              <a:rPr lang="ar-SA" sz="1700" b="1" dirty="0" smtClean="0">
                <a:solidFill>
                  <a:schemeClr val="accent1">
                    <a:lumMod val="40000"/>
                    <a:lumOff val="60000"/>
                  </a:schemeClr>
                </a:solidFill>
                <a:cs typeface="B Nazanin" panose="00000400000000000000" pitchFamily="2" charset="-78"/>
              </a:rPr>
              <a:t>.</a:t>
            </a:r>
            <a:endParaRPr lang="fa-IR" sz="1700" b="1" dirty="0" smtClean="0">
              <a:solidFill>
                <a:schemeClr val="accent1">
                  <a:lumMod val="40000"/>
                  <a:lumOff val="60000"/>
                </a:schemeClr>
              </a:solidFill>
              <a:cs typeface="B Nazanin" panose="00000400000000000000" pitchFamily="2" charset="-78"/>
            </a:endParaRPr>
          </a:p>
          <a:p>
            <a:pPr marL="457200" lvl="1" indent="0" algn="just" rtl="1">
              <a:lnSpc>
                <a:spcPct val="150000"/>
              </a:lnSpc>
              <a:buNone/>
            </a:pPr>
            <a:endParaRPr lang="en-US" sz="1700" b="1" dirty="0">
              <a:solidFill>
                <a:schemeClr val="accent1">
                  <a:lumMod val="40000"/>
                  <a:lumOff val="60000"/>
                </a:schemeClr>
              </a:solidFill>
              <a:cs typeface="B Nazanin" panose="00000400000000000000" pitchFamily="2" charset="-78"/>
            </a:endParaRPr>
          </a:p>
          <a:p>
            <a:pPr lvl="1" algn="r" rtl="1">
              <a:lnSpc>
                <a:spcPct val="100000"/>
              </a:lnSpc>
            </a:pPr>
            <a:r>
              <a:rPr lang="fa-IR" b="1" dirty="0">
                <a:solidFill>
                  <a:schemeClr val="accent1">
                    <a:lumMod val="40000"/>
                    <a:lumOff val="60000"/>
                  </a:schemeClr>
                </a:solidFill>
                <a:cs typeface="B Nazanin" panose="00000400000000000000" pitchFamily="2" charset="-78"/>
              </a:rPr>
              <a:t>سقط مکرر:</a:t>
            </a:r>
            <a:r>
              <a:rPr lang="fa-IR" sz="1700" b="1" dirty="0">
                <a:solidFill>
                  <a:schemeClr val="accent1">
                    <a:lumMod val="40000"/>
                    <a:lumOff val="60000"/>
                  </a:schemeClr>
                </a:solidFill>
                <a:cs typeface="B Nazanin" panose="00000400000000000000" pitchFamily="2" charset="-78"/>
              </a:rPr>
              <a:t> از دست دادن دو یا بیش از دو بارداری پشت سرهم و/یا سابقه یک سقط بالای 10 </a:t>
            </a:r>
            <a:r>
              <a:rPr lang="fa-IR" sz="1700" b="1" dirty="0" smtClean="0">
                <a:solidFill>
                  <a:schemeClr val="accent1">
                    <a:lumMod val="40000"/>
                    <a:lumOff val="60000"/>
                  </a:schemeClr>
                </a:solidFill>
                <a:cs typeface="B Nazanin" panose="00000400000000000000" pitchFamily="2" charset="-78"/>
              </a:rPr>
              <a:t>هفته.</a:t>
            </a:r>
            <a:endParaRPr lang="fa-IR" sz="1700" b="1" dirty="0">
              <a:solidFill>
                <a:schemeClr val="accent1">
                  <a:lumMod val="40000"/>
                  <a:lumOff val="60000"/>
                </a:schemeClr>
              </a:solidFill>
              <a:cs typeface="B Nazanin" panose="00000400000000000000" pitchFamily="2" charset="-78"/>
            </a:endParaRPr>
          </a:p>
        </p:txBody>
      </p:sp>
    </p:spTree>
    <p:extLst>
      <p:ext uri="{BB962C8B-B14F-4D97-AF65-F5344CB8AC3E}">
        <p14:creationId xmlns:p14="http://schemas.microsoft.com/office/powerpoint/2010/main" val="40272184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0" y="76200"/>
            <a:ext cx="2190750" cy="6705600"/>
          </a:xfrm>
          <a:solidFill>
            <a:schemeClr val="accent2">
              <a:lumMod val="50000"/>
            </a:schemeClr>
          </a:solidFill>
        </p:spPr>
        <p:txBody>
          <a:bodyPr vert="horz" lIns="91440" tIns="45720" rIns="91440" bIns="45720" rtlCol="0" anchor="ctr">
            <a:normAutofit/>
          </a:bodyPr>
          <a:lstStyle/>
          <a:p>
            <a:pPr rtl="1"/>
            <a:r>
              <a:rPr lang="fa-IR" sz="2800" dirty="0">
                <a:solidFill>
                  <a:schemeClr val="accent1">
                    <a:lumMod val="40000"/>
                    <a:lumOff val="60000"/>
                  </a:schemeClr>
                </a:solidFill>
                <a:latin typeface="+mn-lt"/>
                <a:ea typeface="+mn-ea"/>
                <a:cs typeface="B Titr" panose="00000700000000000000" pitchFamily="2" charset="-78"/>
              </a:rPr>
              <a:t>سقط </a:t>
            </a:r>
            <a:r>
              <a:rPr lang="en-US" sz="2800" dirty="0">
                <a:solidFill>
                  <a:schemeClr val="accent1">
                    <a:lumMod val="40000"/>
                    <a:lumOff val="60000"/>
                  </a:schemeClr>
                </a:solidFill>
                <a:latin typeface="+mn-lt"/>
                <a:ea typeface="+mn-ea"/>
                <a:cs typeface="B Titr" panose="00000700000000000000" pitchFamily="2" charset="-78"/>
              </a:rPr>
              <a:t/>
            </a:r>
            <a:br>
              <a:rPr lang="en-US" sz="2800" dirty="0">
                <a:solidFill>
                  <a:schemeClr val="accent1">
                    <a:lumMod val="40000"/>
                    <a:lumOff val="60000"/>
                  </a:schemeClr>
                </a:solidFill>
                <a:latin typeface="+mn-lt"/>
                <a:ea typeface="+mn-ea"/>
                <a:cs typeface="B Titr" panose="00000700000000000000" pitchFamily="2" charset="-78"/>
              </a:rPr>
            </a:br>
            <a:r>
              <a:rPr lang="fa-IR" sz="2800" dirty="0" err="1" smtClean="0">
                <a:solidFill>
                  <a:schemeClr val="accent1">
                    <a:lumMod val="40000"/>
                    <a:lumOff val="60000"/>
                  </a:schemeClr>
                </a:solidFill>
                <a:latin typeface="+mn-lt"/>
                <a:ea typeface="+mn-ea"/>
                <a:cs typeface="B Titr" panose="00000700000000000000" pitchFamily="2" charset="-78"/>
              </a:rPr>
              <a:t>خود‌به</a:t>
            </a:r>
            <a:r>
              <a:rPr lang="fa-IR" sz="2800" dirty="0" err="1">
                <a:solidFill>
                  <a:schemeClr val="accent1">
                    <a:lumMod val="40000"/>
                    <a:lumOff val="60000"/>
                  </a:schemeClr>
                </a:solidFill>
                <a:latin typeface="+mn-lt"/>
                <a:ea typeface="+mn-ea"/>
                <a:cs typeface="B Titr" panose="00000700000000000000" pitchFamily="2" charset="-78"/>
              </a:rPr>
              <a:t>‌</a:t>
            </a:r>
            <a:r>
              <a:rPr lang="fa-IR" sz="2800" dirty="0" err="1" smtClean="0">
                <a:solidFill>
                  <a:schemeClr val="accent1">
                    <a:lumMod val="40000"/>
                    <a:lumOff val="60000"/>
                  </a:schemeClr>
                </a:solidFill>
                <a:latin typeface="+mn-lt"/>
                <a:ea typeface="+mn-ea"/>
                <a:cs typeface="B Titr" panose="00000700000000000000" pitchFamily="2" charset="-78"/>
              </a:rPr>
              <a:t>خود</a:t>
            </a:r>
            <a:r>
              <a:rPr lang="en-US" sz="2800" dirty="0">
                <a:solidFill>
                  <a:schemeClr val="accent1">
                    <a:lumMod val="40000"/>
                    <a:lumOff val="60000"/>
                  </a:schemeClr>
                </a:solidFill>
                <a:latin typeface="+mn-lt"/>
                <a:ea typeface="+mn-ea"/>
                <a:cs typeface="B Titr" panose="00000700000000000000" pitchFamily="2" charset="-78"/>
              </a:rPr>
              <a:t/>
            </a:r>
            <a:br>
              <a:rPr lang="en-US" sz="2800" dirty="0">
                <a:solidFill>
                  <a:schemeClr val="accent1">
                    <a:lumMod val="40000"/>
                    <a:lumOff val="60000"/>
                  </a:schemeClr>
                </a:solidFill>
                <a:latin typeface="+mn-lt"/>
                <a:ea typeface="+mn-ea"/>
                <a:cs typeface="B Titr" panose="00000700000000000000" pitchFamily="2" charset="-78"/>
              </a:rPr>
            </a:br>
            <a:r>
              <a:rPr lang="en-US" sz="2800" dirty="0">
                <a:solidFill>
                  <a:schemeClr val="accent1">
                    <a:lumMod val="40000"/>
                    <a:lumOff val="60000"/>
                  </a:schemeClr>
                </a:solidFill>
                <a:latin typeface="+mn-lt"/>
                <a:ea typeface="+mn-ea"/>
                <a:cs typeface="B Titr" panose="00000700000000000000" pitchFamily="2" charset="-78"/>
              </a:rPr>
              <a:t/>
            </a:r>
            <a:br>
              <a:rPr lang="en-US" sz="2800" dirty="0">
                <a:solidFill>
                  <a:schemeClr val="accent1">
                    <a:lumMod val="40000"/>
                    <a:lumOff val="60000"/>
                  </a:schemeClr>
                </a:solidFill>
                <a:latin typeface="+mn-lt"/>
                <a:ea typeface="+mn-ea"/>
                <a:cs typeface="B Titr" panose="00000700000000000000" pitchFamily="2" charset="-78"/>
              </a:rPr>
            </a:br>
            <a:r>
              <a:rPr lang="en-US" sz="2800" dirty="0">
                <a:solidFill>
                  <a:schemeClr val="accent1">
                    <a:lumMod val="40000"/>
                    <a:lumOff val="60000"/>
                  </a:schemeClr>
                </a:solidFill>
                <a:latin typeface="+mn-lt"/>
                <a:ea typeface="+mn-ea"/>
                <a:cs typeface="B Titr" panose="00000700000000000000" pitchFamily="2" charset="-78"/>
              </a:rPr>
              <a:t/>
            </a:r>
            <a:br>
              <a:rPr lang="en-US" sz="2800" dirty="0">
                <a:solidFill>
                  <a:schemeClr val="accent1">
                    <a:lumMod val="40000"/>
                    <a:lumOff val="60000"/>
                  </a:schemeClr>
                </a:solidFill>
                <a:latin typeface="+mn-lt"/>
                <a:ea typeface="+mn-ea"/>
                <a:cs typeface="B Titr" panose="00000700000000000000" pitchFamily="2" charset="-78"/>
              </a:rPr>
            </a:br>
            <a:r>
              <a:rPr lang="en-US" sz="2800" dirty="0">
                <a:solidFill>
                  <a:schemeClr val="accent1">
                    <a:lumMod val="40000"/>
                    <a:lumOff val="60000"/>
                  </a:schemeClr>
                </a:solidFill>
                <a:latin typeface="+mn-lt"/>
                <a:ea typeface="+mn-ea"/>
                <a:cs typeface="B Titr" panose="00000700000000000000" pitchFamily="2" charset="-78"/>
              </a:rPr>
              <a:t/>
            </a:r>
            <a:br>
              <a:rPr lang="en-US" sz="2800" dirty="0">
                <a:solidFill>
                  <a:schemeClr val="accent1">
                    <a:lumMod val="40000"/>
                    <a:lumOff val="60000"/>
                  </a:schemeClr>
                </a:solidFill>
                <a:latin typeface="+mn-lt"/>
                <a:ea typeface="+mn-ea"/>
                <a:cs typeface="B Titr" panose="00000700000000000000" pitchFamily="2" charset="-78"/>
              </a:rPr>
            </a:br>
            <a:r>
              <a:rPr lang="fa-IR" sz="2800" dirty="0">
                <a:solidFill>
                  <a:schemeClr val="accent1">
                    <a:lumMod val="40000"/>
                    <a:lumOff val="60000"/>
                  </a:schemeClr>
                </a:solidFill>
                <a:latin typeface="+mn-lt"/>
                <a:ea typeface="+mn-ea"/>
                <a:cs typeface="B Titr" panose="00000700000000000000" pitchFamily="2" charset="-78"/>
              </a:rPr>
              <a:t> فراوانی </a:t>
            </a:r>
            <a:r>
              <a:rPr lang="fa-IR" sz="2800" dirty="0" smtClean="0">
                <a:solidFill>
                  <a:schemeClr val="accent1">
                    <a:lumMod val="40000"/>
                    <a:lumOff val="60000"/>
                  </a:schemeClr>
                </a:solidFill>
                <a:latin typeface="+mn-lt"/>
                <a:ea typeface="+mn-ea"/>
                <a:cs typeface="B Titr" panose="00000700000000000000" pitchFamily="2" charset="-78"/>
              </a:rPr>
              <a:t/>
            </a:r>
            <a:br>
              <a:rPr lang="fa-IR" sz="2800" dirty="0" smtClean="0">
                <a:solidFill>
                  <a:schemeClr val="accent1">
                    <a:lumMod val="40000"/>
                    <a:lumOff val="60000"/>
                  </a:schemeClr>
                </a:solidFill>
                <a:latin typeface="+mn-lt"/>
                <a:ea typeface="+mn-ea"/>
                <a:cs typeface="B Titr" panose="00000700000000000000" pitchFamily="2" charset="-78"/>
              </a:rPr>
            </a:br>
            <a:r>
              <a:rPr lang="en-US" sz="2800" dirty="0">
                <a:solidFill>
                  <a:schemeClr val="accent1">
                    <a:lumMod val="40000"/>
                    <a:lumOff val="60000"/>
                  </a:schemeClr>
                </a:solidFill>
                <a:latin typeface="+mn-lt"/>
                <a:ea typeface="+mn-ea"/>
                <a:cs typeface="B Titr" panose="00000700000000000000" pitchFamily="2" charset="-78"/>
              </a:rPr>
              <a:t/>
            </a:r>
            <a:br>
              <a:rPr lang="en-US" sz="2800" dirty="0">
                <a:solidFill>
                  <a:schemeClr val="accent1">
                    <a:lumMod val="40000"/>
                    <a:lumOff val="60000"/>
                  </a:schemeClr>
                </a:solidFill>
                <a:latin typeface="+mn-lt"/>
                <a:ea typeface="+mn-ea"/>
                <a:cs typeface="B Titr" panose="00000700000000000000" pitchFamily="2" charset="-78"/>
              </a:rPr>
            </a:br>
            <a:endParaRPr lang="en-US" sz="2800" dirty="0">
              <a:solidFill>
                <a:schemeClr val="accent1">
                  <a:lumMod val="40000"/>
                  <a:lumOff val="60000"/>
                </a:schemeClr>
              </a:solidFill>
              <a:latin typeface="+mn-lt"/>
              <a:ea typeface="+mn-ea"/>
              <a:cs typeface="B Titr" panose="00000700000000000000" pitchFamily="2" charset="-78"/>
            </a:endParaRPr>
          </a:p>
        </p:txBody>
      </p:sp>
      <p:sp>
        <p:nvSpPr>
          <p:cNvPr id="3" name="Content Placeholder 2"/>
          <p:cNvSpPr>
            <a:spLocks noGrp="1"/>
          </p:cNvSpPr>
          <p:nvPr>
            <p:ph idx="1"/>
          </p:nvPr>
        </p:nvSpPr>
        <p:spPr>
          <a:xfrm>
            <a:off x="152400" y="76200"/>
            <a:ext cx="6553200" cy="6705600"/>
          </a:xfrm>
          <a:solidFill>
            <a:schemeClr val="accent2">
              <a:lumMod val="50000"/>
            </a:schemeClr>
          </a:solidFill>
          <a:ln>
            <a:noFill/>
          </a:ln>
          <a:effectLst>
            <a:glow rad="228600">
              <a:schemeClr val="accent1">
                <a:satMod val="175000"/>
                <a:alpha val="40000"/>
              </a:schemeClr>
            </a:glow>
          </a:effectLst>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p>
            <a:pPr lvl="1" algn="just" rtl="1">
              <a:lnSpc>
                <a:spcPct val="100000"/>
              </a:lnSpc>
              <a:buFont typeface="Wingdings" panose="05000000000000000000" pitchFamily="2" charset="2"/>
              <a:buChar char="Ø"/>
            </a:pPr>
            <a:endParaRPr lang="fa-IR" sz="1600" b="1" dirty="0" smtClean="0">
              <a:solidFill>
                <a:schemeClr val="accent1">
                  <a:lumMod val="40000"/>
                  <a:lumOff val="60000"/>
                </a:schemeClr>
              </a:solidFill>
              <a:cs typeface="B Nazanin" panose="00000400000000000000" pitchFamily="2" charset="-78"/>
            </a:endParaRPr>
          </a:p>
          <a:p>
            <a:pPr lvl="1" algn="just" rtl="1">
              <a:lnSpc>
                <a:spcPct val="100000"/>
              </a:lnSpc>
              <a:buFont typeface="Wingdings" panose="05000000000000000000" pitchFamily="2" charset="2"/>
              <a:buChar char="Ø"/>
            </a:pPr>
            <a:r>
              <a:rPr lang="fa-IR" sz="1600" b="1" dirty="0" smtClean="0">
                <a:solidFill>
                  <a:schemeClr val="accent1">
                    <a:lumMod val="40000"/>
                    <a:lumOff val="60000"/>
                  </a:schemeClr>
                </a:solidFill>
                <a:cs typeface="B Nazanin" panose="00000400000000000000" pitchFamily="2" charset="-78"/>
              </a:rPr>
              <a:t>در </a:t>
            </a:r>
            <a:r>
              <a:rPr lang="fa-IR" sz="1600" b="1" dirty="0">
                <a:solidFill>
                  <a:schemeClr val="accent1">
                    <a:lumMod val="40000"/>
                    <a:lumOff val="60000"/>
                  </a:schemeClr>
                </a:solidFill>
                <a:cs typeface="B Nazanin" panose="00000400000000000000" pitchFamily="2" charset="-78"/>
              </a:rPr>
              <a:t>کل، حدود 20% از زنان باردار تا قبل از هفته 20 بارداری درجاتی از خونریزی را </a:t>
            </a:r>
            <a:r>
              <a:rPr lang="fa-IR" sz="1600" b="1" dirty="0" smtClean="0">
                <a:solidFill>
                  <a:schemeClr val="accent1">
                    <a:lumMod val="40000"/>
                    <a:lumOff val="60000"/>
                  </a:schemeClr>
                </a:solidFill>
                <a:cs typeface="B Nazanin" panose="00000400000000000000" pitchFamily="2" charset="-78"/>
              </a:rPr>
              <a:t>تجربه </a:t>
            </a:r>
            <a:r>
              <a:rPr lang="fa-IR" sz="1600" b="1" dirty="0">
                <a:solidFill>
                  <a:schemeClr val="accent1">
                    <a:lumMod val="40000"/>
                    <a:lumOff val="60000"/>
                  </a:schemeClr>
                </a:solidFill>
                <a:cs typeface="B Nazanin" panose="00000400000000000000" pitchFamily="2" charset="-78"/>
              </a:rPr>
              <a:t>خواهند کرد که </a:t>
            </a:r>
            <a:r>
              <a:rPr lang="fa-IR" sz="1600" b="1" dirty="0" err="1">
                <a:solidFill>
                  <a:schemeClr val="accent1">
                    <a:lumMod val="40000"/>
                    <a:lumOff val="60000"/>
                  </a:schemeClr>
                </a:solidFill>
                <a:cs typeface="B Nazanin" panose="00000400000000000000" pitchFamily="2" charset="-78"/>
              </a:rPr>
              <a:t>به‌طور</a:t>
            </a:r>
            <a:r>
              <a:rPr lang="fa-IR" sz="1600" b="1" dirty="0">
                <a:solidFill>
                  <a:schemeClr val="accent1">
                    <a:lumMod val="40000"/>
                    <a:lumOff val="60000"/>
                  </a:schemeClr>
                </a:solidFill>
                <a:cs typeface="B Nazanin" panose="00000400000000000000" pitchFamily="2" charset="-78"/>
              </a:rPr>
              <a:t> تخمینی نیمی از این </a:t>
            </a:r>
            <a:r>
              <a:rPr lang="fa-IR" sz="1600" b="1" dirty="0" err="1">
                <a:solidFill>
                  <a:schemeClr val="accent1">
                    <a:lumMod val="40000"/>
                    <a:lumOff val="60000"/>
                  </a:schemeClr>
                </a:solidFill>
                <a:cs typeface="B Nazanin" panose="00000400000000000000" pitchFamily="2" charset="-78"/>
              </a:rPr>
              <a:t>بارداری‌ها</a:t>
            </a:r>
            <a:r>
              <a:rPr lang="fa-IR" sz="1600" b="1" dirty="0">
                <a:solidFill>
                  <a:schemeClr val="accent1">
                    <a:lumMod val="40000"/>
                    <a:lumOff val="60000"/>
                  </a:schemeClr>
                </a:solidFill>
                <a:cs typeface="B Nazanin" panose="00000400000000000000" pitchFamily="2" charset="-78"/>
              </a:rPr>
              <a:t> به سقط </a:t>
            </a:r>
            <a:r>
              <a:rPr lang="fa-IR" sz="1600" b="1" dirty="0" err="1" smtClean="0">
                <a:solidFill>
                  <a:schemeClr val="accent1">
                    <a:lumMod val="40000"/>
                    <a:lumOff val="60000"/>
                  </a:schemeClr>
                </a:solidFill>
                <a:cs typeface="B Nazanin" panose="00000400000000000000" pitchFamily="2" charset="-78"/>
              </a:rPr>
              <a:t>خودبه‌خود</a:t>
            </a:r>
            <a:r>
              <a:rPr lang="fa-IR" sz="1600" b="1" dirty="0" smtClean="0">
                <a:solidFill>
                  <a:schemeClr val="accent1">
                    <a:lumMod val="40000"/>
                    <a:lumOff val="60000"/>
                  </a:schemeClr>
                </a:solidFill>
                <a:cs typeface="B Nazanin" panose="00000400000000000000" pitchFamily="2" charset="-78"/>
              </a:rPr>
              <a:t> </a:t>
            </a:r>
            <a:r>
              <a:rPr lang="fa-IR" sz="1600" b="1" dirty="0">
                <a:solidFill>
                  <a:schemeClr val="accent1">
                    <a:lumMod val="40000"/>
                    <a:lumOff val="60000"/>
                  </a:schemeClr>
                </a:solidFill>
                <a:cs typeface="B Nazanin" panose="00000400000000000000" pitchFamily="2" charset="-78"/>
              </a:rPr>
              <a:t>ختم خواهند شد. </a:t>
            </a:r>
            <a:endParaRPr lang="fa-IR" sz="1600" b="1" dirty="0" smtClean="0">
              <a:solidFill>
                <a:schemeClr val="accent1">
                  <a:lumMod val="40000"/>
                  <a:lumOff val="60000"/>
                </a:schemeClr>
              </a:solidFill>
              <a:cs typeface="B Nazanin" panose="00000400000000000000" pitchFamily="2" charset="-78"/>
            </a:endParaRPr>
          </a:p>
          <a:p>
            <a:pPr marL="457200" lvl="1" indent="0" algn="just" rtl="1">
              <a:lnSpc>
                <a:spcPct val="100000"/>
              </a:lnSpc>
              <a:buNone/>
            </a:pPr>
            <a:endParaRPr lang="fa-IR" sz="1100" b="1" dirty="0" smtClean="0">
              <a:solidFill>
                <a:schemeClr val="accent1">
                  <a:lumMod val="40000"/>
                  <a:lumOff val="60000"/>
                </a:schemeClr>
              </a:solidFill>
              <a:cs typeface="B Nazanin" panose="00000400000000000000" pitchFamily="2" charset="-78"/>
            </a:endParaRPr>
          </a:p>
          <a:p>
            <a:pPr lvl="1" algn="just" rtl="1">
              <a:lnSpc>
                <a:spcPct val="100000"/>
              </a:lnSpc>
              <a:buFont typeface="Wingdings" panose="05000000000000000000" pitchFamily="2" charset="2"/>
              <a:buChar char="Ø"/>
            </a:pPr>
            <a:r>
              <a:rPr lang="fa-IR" sz="1600" b="1" dirty="0">
                <a:solidFill>
                  <a:schemeClr val="accent1">
                    <a:lumMod val="40000"/>
                    <a:lumOff val="60000"/>
                  </a:schemeClr>
                </a:solidFill>
                <a:cs typeface="B Nazanin" panose="00000400000000000000" pitchFamily="2" charset="-78"/>
              </a:rPr>
              <a:t>برآوردها مطرح </a:t>
            </a:r>
            <a:r>
              <a:rPr lang="fa-IR" sz="1600" b="1" dirty="0" err="1">
                <a:solidFill>
                  <a:schemeClr val="accent1">
                    <a:lumMod val="40000"/>
                    <a:lumOff val="60000"/>
                  </a:schemeClr>
                </a:solidFill>
                <a:cs typeface="B Nazanin" panose="00000400000000000000" pitchFamily="2" charset="-78"/>
              </a:rPr>
              <a:t>می‌نمایند</a:t>
            </a:r>
            <a:r>
              <a:rPr lang="fa-IR" sz="1600" b="1" dirty="0">
                <a:solidFill>
                  <a:schemeClr val="accent1">
                    <a:lumMod val="40000"/>
                    <a:lumOff val="60000"/>
                  </a:schemeClr>
                </a:solidFill>
                <a:cs typeface="B Nazanin" panose="00000400000000000000" pitchFamily="2" charset="-78"/>
              </a:rPr>
              <a:t> که حدود 11 تا 31% از </a:t>
            </a:r>
            <a:r>
              <a:rPr lang="fa-IR" sz="1600" b="1" dirty="0" err="1">
                <a:solidFill>
                  <a:schemeClr val="accent1">
                    <a:lumMod val="40000"/>
                    <a:lumOff val="60000"/>
                  </a:schemeClr>
                </a:solidFill>
                <a:cs typeface="B Nazanin" panose="00000400000000000000" pitchFamily="2" charset="-78"/>
              </a:rPr>
              <a:t>بارداری‌های</a:t>
            </a:r>
            <a:r>
              <a:rPr lang="fa-IR" sz="1600" b="1" dirty="0">
                <a:solidFill>
                  <a:schemeClr val="accent1">
                    <a:lumMod val="40000"/>
                    <a:lumOff val="60000"/>
                  </a:schemeClr>
                </a:solidFill>
                <a:cs typeface="B Nazanin" panose="00000400000000000000" pitchFamily="2" charset="-78"/>
              </a:rPr>
              <a:t> تشخیص داده </a:t>
            </a:r>
            <a:r>
              <a:rPr lang="fa-IR" sz="1600" b="1" dirty="0" smtClean="0">
                <a:solidFill>
                  <a:schemeClr val="accent1">
                    <a:lumMod val="40000"/>
                    <a:lumOff val="60000"/>
                  </a:schemeClr>
                </a:solidFill>
                <a:cs typeface="B Nazanin" panose="00000400000000000000" pitchFamily="2" charset="-78"/>
              </a:rPr>
              <a:t>شده، </a:t>
            </a:r>
            <a:r>
              <a:rPr lang="fa-IR" sz="1600" b="1" dirty="0">
                <a:solidFill>
                  <a:schemeClr val="accent1">
                    <a:lumMod val="40000"/>
                    <a:lumOff val="60000"/>
                  </a:schemeClr>
                </a:solidFill>
                <a:cs typeface="B Nazanin" panose="00000400000000000000" pitchFamily="2" charset="-78"/>
              </a:rPr>
              <a:t>به سقط </a:t>
            </a:r>
            <a:r>
              <a:rPr lang="fa-IR" sz="1600" b="1" dirty="0" err="1" smtClean="0">
                <a:solidFill>
                  <a:schemeClr val="accent1">
                    <a:lumMod val="40000"/>
                    <a:lumOff val="60000"/>
                  </a:schemeClr>
                </a:solidFill>
                <a:cs typeface="B Nazanin" panose="00000400000000000000" pitchFamily="2" charset="-78"/>
              </a:rPr>
              <a:t>خود‌به</a:t>
            </a:r>
            <a:r>
              <a:rPr lang="fa-IR" sz="1600" b="1" dirty="0" err="1">
                <a:solidFill>
                  <a:schemeClr val="accent1">
                    <a:lumMod val="40000"/>
                    <a:lumOff val="60000"/>
                  </a:schemeClr>
                </a:solidFill>
                <a:cs typeface="B Nazanin" panose="00000400000000000000" pitchFamily="2" charset="-78"/>
              </a:rPr>
              <a:t>‌</a:t>
            </a:r>
            <a:r>
              <a:rPr lang="fa-IR" sz="1600" b="1" dirty="0" err="1" smtClean="0">
                <a:solidFill>
                  <a:schemeClr val="accent1">
                    <a:lumMod val="40000"/>
                    <a:lumOff val="60000"/>
                  </a:schemeClr>
                </a:solidFill>
                <a:cs typeface="B Nazanin" panose="00000400000000000000" pitchFamily="2" charset="-78"/>
              </a:rPr>
              <a:t>خود</a:t>
            </a:r>
            <a:r>
              <a:rPr lang="fa-IR" sz="1600" b="1" dirty="0" smtClean="0">
                <a:solidFill>
                  <a:schemeClr val="accent1">
                    <a:lumMod val="40000"/>
                    <a:lumOff val="60000"/>
                  </a:schemeClr>
                </a:solidFill>
                <a:cs typeface="B Nazanin" panose="00000400000000000000" pitchFamily="2" charset="-78"/>
              </a:rPr>
              <a:t> </a:t>
            </a:r>
            <a:r>
              <a:rPr lang="fa-IR" sz="1600" b="1" dirty="0" err="1">
                <a:solidFill>
                  <a:schemeClr val="accent1">
                    <a:lumMod val="40000"/>
                    <a:lumOff val="60000"/>
                  </a:schemeClr>
                </a:solidFill>
                <a:cs typeface="B Nazanin" panose="00000400000000000000" pitchFamily="2" charset="-78"/>
              </a:rPr>
              <a:t>می‌انجامند</a:t>
            </a:r>
            <a:r>
              <a:rPr lang="fa-IR" sz="1600" b="1" dirty="0">
                <a:solidFill>
                  <a:schemeClr val="accent1">
                    <a:lumMod val="40000"/>
                    <a:lumOff val="60000"/>
                  </a:schemeClr>
                </a:solidFill>
                <a:cs typeface="B Nazanin" panose="00000400000000000000" pitchFamily="2" charset="-78"/>
              </a:rPr>
              <a:t>. </a:t>
            </a:r>
            <a:endParaRPr lang="fa-IR" sz="1600" b="1" dirty="0" smtClean="0">
              <a:solidFill>
                <a:schemeClr val="accent1">
                  <a:lumMod val="40000"/>
                  <a:lumOff val="60000"/>
                </a:schemeClr>
              </a:solidFill>
              <a:cs typeface="B Nazanin" panose="00000400000000000000" pitchFamily="2" charset="-78"/>
            </a:endParaRPr>
          </a:p>
          <a:p>
            <a:pPr marL="457200" lvl="1" indent="0" algn="just" rtl="1">
              <a:lnSpc>
                <a:spcPct val="100000"/>
              </a:lnSpc>
              <a:buNone/>
            </a:pPr>
            <a:endParaRPr lang="fa-IR" sz="1600" b="1" dirty="0" smtClean="0">
              <a:solidFill>
                <a:schemeClr val="accent1">
                  <a:lumMod val="40000"/>
                  <a:lumOff val="60000"/>
                </a:schemeClr>
              </a:solidFill>
              <a:cs typeface="B Nazanin" panose="00000400000000000000" pitchFamily="2" charset="-78"/>
            </a:endParaRPr>
          </a:p>
          <a:p>
            <a:pPr lvl="1" algn="just" rtl="1">
              <a:lnSpc>
                <a:spcPct val="100000"/>
              </a:lnSpc>
              <a:buFont typeface="Wingdings" panose="05000000000000000000" pitchFamily="2" charset="2"/>
              <a:buChar char="Ø"/>
            </a:pPr>
            <a:r>
              <a:rPr lang="fa-IR" sz="1600" b="1" dirty="0">
                <a:solidFill>
                  <a:schemeClr val="accent1">
                    <a:lumMod val="40000"/>
                    <a:lumOff val="60000"/>
                  </a:schemeClr>
                </a:solidFill>
                <a:cs typeface="B Nazanin" panose="00000400000000000000" pitchFamily="2" charset="-78"/>
              </a:rPr>
              <a:t>بیش از 80% </a:t>
            </a:r>
            <a:r>
              <a:rPr lang="fa-IR" sz="1600" b="1" dirty="0" err="1">
                <a:solidFill>
                  <a:schemeClr val="accent1">
                    <a:lumMod val="40000"/>
                    <a:lumOff val="60000"/>
                  </a:schemeClr>
                </a:solidFill>
                <a:cs typeface="B Nazanin" panose="00000400000000000000" pitchFamily="2" charset="-78"/>
              </a:rPr>
              <a:t>سقط‌های</a:t>
            </a:r>
            <a:r>
              <a:rPr lang="fa-IR" sz="1600" b="1" dirty="0">
                <a:solidFill>
                  <a:schemeClr val="accent1">
                    <a:lumMod val="40000"/>
                    <a:lumOff val="60000"/>
                  </a:schemeClr>
                </a:solidFill>
                <a:cs typeface="B Nazanin" panose="00000400000000000000" pitchFamily="2" charset="-78"/>
              </a:rPr>
              <a:t> </a:t>
            </a:r>
            <a:r>
              <a:rPr lang="fa-IR" sz="1600" b="1" dirty="0" err="1" smtClean="0">
                <a:solidFill>
                  <a:schemeClr val="accent1">
                    <a:lumMod val="40000"/>
                    <a:lumOff val="60000"/>
                  </a:schemeClr>
                </a:solidFill>
                <a:cs typeface="B Nazanin" panose="00000400000000000000" pitchFamily="2" charset="-78"/>
              </a:rPr>
              <a:t>خود‌به‌خود</a:t>
            </a:r>
            <a:r>
              <a:rPr lang="fa-IR" sz="1600" b="1" dirty="0" smtClean="0">
                <a:solidFill>
                  <a:schemeClr val="accent1">
                    <a:lumMod val="40000"/>
                    <a:lumOff val="60000"/>
                  </a:schemeClr>
                </a:solidFill>
                <a:cs typeface="B Nazanin" panose="00000400000000000000" pitchFamily="2" charset="-78"/>
              </a:rPr>
              <a:t> </a:t>
            </a:r>
            <a:r>
              <a:rPr lang="fa-IR" sz="1600" b="1" dirty="0">
                <a:solidFill>
                  <a:schemeClr val="accent1">
                    <a:lumMod val="40000"/>
                    <a:lumOff val="60000"/>
                  </a:schemeClr>
                </a:solidFill>
                <a:cs typeface="B Nazanin" panose="00000400000000000000" pitchFamily="2" charset="-78"/>
              </a:rPr>
              <a:t>در 12 هفته اول بارداری اتفاق </a:t>
            </a:r>
            <a:r>
              <a:rPr lang="fa-IR" sz="1600" b="1" dirty="0" err="1">
                <a:solidFill>
                  <a:schemeClr val="accent1">
                    <a:lumMod val="40000"/>
                    <a:lumOff val="60000"/>
                  </a:schemeClr>
                </a:solidFill>
                <a:cs typeface="B Nazanin" panose="00000400000000000000" pitchFamily="2" charset="-78"/>
              </a:rPr>
              <a:t>می‌افتند</a:t>
            </a:r>
            <a:r>
              <a:rPr lang="fa-IR" sz="1600" b="1" dirty="0">
                <a:solidFill>
                  <a:schemeClr val="accent1">
                    <a:lumMod val="40000"/>
                    <a:lumOff val="60000"/>
                  </a:schemeClr>
                </a:solidFill>
                <a:cs typeface="B Nazanin" panose="00000400000000000000" pitchFamily="2" charset="-78"/>
              </a:rPr>
              <a:t>. </a:t>
            </a:r>
            <a:endParaRPr lang="fa-IR" sz="1600" b="1" dirty="0" smtClean="0">
              <a:solidFill>
                <a:schemeClr val="accent1">
                  <a:lumMod val="40000"/>
                  <a:lumOff val="60000"/>
                </a:schemeClr>
              </a:solidFill>
              <a:cs typeface="B Nazanin" panose="00000400000000000000" pitchFamily="2" charset="-78"/>
            </a:endParaRPr>
          </a:p>
          <a:p>
            <a:pPr marL="457200" lvl="1" indent="0" algn="just" rtl="1">
              <a:lnSpc>
                <a:spcPct val="100000"/>
              </a:lnSpc>
              <a:buNone/>
            </a:pPr>
            <a:endParaRPr lang="fa-IR" sz="1600" b="1" dirty="0" smtClean="0">
              <a:solidFill>
                <a:schemeClr val="accent1">
                  <a:lumMod val="40000"/>
                  <a:lumOff val="60000"/>
                </a:schemeClr>
              </a:solidFill>
              <a:cs typeface="B Nazanin" panose="00000400000000000000" pitchFamily="2" charset="-78"/>
            </a:endParaRPr>
          </a:p>
          <a:p>
            <a:pPr lvl="1" algn="just" rtl="1">
              <a:lnSpc>
                <a:spcPct val="100000"/>
              </a:lnSpc>
              <a:buFont typeface="Wingdings" panose="05000000000000000000" pitchFamily="2" charset="2"/>
              <a:buChar char="Ø"/>
            </a:pPr>
            <a:r>
              <a:rPr lang="fa-IR" sz="1600" b="1" dirty="0">
                <a:solidFill>
                  <a:schemeClr val="accent1">
                    <a:lumMod val="40000"/>
                    <a:lumOff val="60000"/>
                  </a:schemeClr>
                </a:solidFill>
                <a:cs typeface="B Nazanin" panose="00000400000000000000" pitchFamily="2" charset="-78"/>
              </a:rPr>
              <a:t>در حال حاضر، مطالعه جامع و کاملی </a:t>
            </a:r>
            <a:r>
              <a:rPr lang="fa-IR" sz="1600" b="1" dirty="0" err="1" smtClean="0">
                <a:solidFill>
                  <a:schemeClr val="accent1">
                    <a:lumMod val="40000"/>
                    <a:lumOff val="60000"/>
                  </a:schemeClr>
                </a:solidFill>
                <a:cs typeface="B Nazanin" panose="00000400000000000000" pitchFamily="2" charset="-78"/>
              </a:rPr>
              <a:t>به‌تفکیک</a:t>
            </a:r>
            <a:r>
              <a:rPr lang="fa-IR" sz="1600" b="1" dirty="0" smtClean="0">
                <a:solidFill>
                  <a:schemeClr val="accent1">
                    <a:lumMod val="40000"/>
                    <a:lumOff val="60000"/>
                  </a:schemeClr>
                </a:solidFill>
                <a:cs typeface="B Nazanin" panose="00000400000000000000" pitchFamily="2" charset="-78"/>
              </a:rPr>
              <a:t> </a:t>
            </a:r>
            <a:r>
              <a:rPr lang="fa-IR" sz="1600" b="1" dirty="0" err="1">
                <a:solidFill>
                  <a:schemeClr val="accent1">
                    <a:lumMod val="40000"/>
                    <a:lumOff val="60000"/>
                  </a:schemeClr>
                </a:solidFill>
                <a:cs typeface="B Nazanin" panose="00000400000000000000" pitchFamily="2" charset="-78"/>
              </a:rPr>
              <a:t>استان‌های</a:t>
            </a:r>
            <a:r>
              <a:rPr lang="fa-IR" sz="1600" b="1" dirty="0">
                <a:solidFill>
                  <a:schemeClr val="accent1">
                    <a:lumMod val="40000"/>
                    <a:lumOff val="60000"/>
                  </a:schemeClr>
                </a:solidFill>
                <a:cs typeface="B Nazanin" panose="00000400000000000000" pitchFamily="2" charset="-78"/>
              </a:rPr>
              <a:t> کشور در زمینه سقط خود به </a:t>
            </a:r>
            <a:r>
              <a:rPr lang="fa-IR" sz="1600" b="1" dirty="0" smtClean="0">
                <a:solidFill>
                  <a:schemeClr val="accent1">
                    <a:lumMod val="40000"/>
                    <a:lumOff val="60000"/>
                  </a:schemeClr>
                </a:solidFill>
                <a:cs typeface="B Nazanin" panose="00000400000000000000" pitchFamily="2" charset="-78"/>
              </a:rPr>
              <a:t>خود </a:t>
            </a:r>
            <a:r>
              <a:rPr lang="fa-IR" sz="1600" b="1" dirty="0">
                <a:solidFill>
                  <a:schemeClr val="accent1">
                    <a:lumMod val="40000"/>
                    <a:lumOff val="60000"/>
                  </a:schemeClr>
                </a:solidFill>
                <a:cs typeface="B Nazanin" panose="00000400000000000000" pitchFamily="2" charset="-78"/>
              </a:rPr>
              <a:t>وجود </a:t>
            </a:r>
            <a:r>
              <a:rPr lang="fa-IR" sz="1600" b="1" dirty="0" smtClean="0">
                <a:solidFill>
                  <a:schemeClr val="accent1">
                    <a:lumMod val="40000"/>
                    <a:lumOff val="60000"/>
                  </a:schemeClr>
                </a:solidFill>
                <a:cs typeface="B Nazanin" panose="00000400000000000000" pitchFamily="2" charset="-78"/>
              </a:rPr>
              <a:t>ندارد؛ تنها نتایج برخی از مطالعات مقطعی در دسترس است:</a:t>
            </a:r>
            <a:endParaRPr lang="fa-IR" sz="1600" b="1" dirty="0">
              <a:solidFill>
                <a:schemeClr val="accent1">
                  <a:lumMod val="40000"/>
                  <a:lumOff val="60000"/>
                </a:schemeClr>
              </a:solidFill>
              <a:cs typeface="B Nazanin" panose="00000400000000000000" pitchFamily="2" charset="-78"/>
            </a:endParaRPr>
          </a:p>
          <a:p>
            <a:pPr lvl="1" algn="just" rtl="1">
              <a:lnSpc>
                <a:spcPct val="100000"/>
              </a:lnSpc>
              <a:buFont typeface="Wingdings" panose="05000000000000000000" pitchFamily="2" charset="2"/>
              <a:buChar char="Ø"/>
            </a:pPr>
            <a:endParaRPr lang="fa-IR" sz="1600" b="1" dirty="0">
              <a:solidFill>
                <a:schemeClr val="accent1">
                  <a:lumMod val="40000"/>
                  <a:lumOff val="60000"/>
                </a:schemeClr>
              </a:solidFill>
              <a:cs typeface="B Nazanin" panose="00000400000000000000" pitchFamily="2" charset="-78"/>
            </a:endParaRPr>
          </a:p>
          <a:p>
            <a:pPr lvl="1" algn="just" rtl="1">
              <a:lnSpc>
                <a:spcPct val="100000"/>
              </a:lnSpc>
              <a:buFont typeface="Wingdings" panose="05000000000000000000" pitchFamily="2" charset="2"/>
              <a:buChar char="Ø"/>
            </a:pPr>
            <a:r>
              <a:rPr lang="fa-IR" sz="1600" b="1" dirty="0" smtClean="0">
                <a:solidFill>
                  <a:schemeClr val="accent1">
                    <a:lumMod val="40000"/>
                    <a:lumOff val="60000"/>
                  </a:schemeClr>
                </a:solidFill>
                <a:cs typeface="B Nazanin" panose="00000400000000000000" pitchFamily="2" charset="-78"/>
              </a:rPr>
              <a:t>نتایج </a:t>
            </a:r>
            <a:r>
              <a:rPr lang="fa-IR" sz="1600" b="1" dirty="0">
                <a:solidFill>
                  <a:schemeClr val="accent1">
                    <a:lumMod val="40000"/>
                    <a:lumOff val="60000"/>
                  </a:schemeClr>
                </a:solidFill>
                <a:cs typeface="B Nazanin" panose="00000400000000000000" pitchFamily="2" charset="-78"/>
              </a:rPr>
              <a:t>مطالعه‌ مقطعی، سال 2020 </a:t>
            </a:r>
            <a:r>
              <a:rPr lang="fa-IR" sz="1600" b="1" dirty="0" smtClean="0">
                <a:solidFill>
                  <a:schemeClr val="accent1">
                    <a:lumMod val="40000"/>
                    <a:lumOff val="60000"/>
                  </a:schemeClr>
                </a:solidFill>
                <a:cs typeface="B Nazanin" panose="00000400000000000000" pitchFamily="2" charset="-78"/>
              </a:rPr>
              <a:t>بر </a:t>
            </a:r>
            <a:r>
              <a:rPr lang="fa-IR" sz="1600" b="1" dirty="0">
                <a:solidFill>
                  <a:schemeClr val="accent1">
                    <a:lumMod val="40000"/>
                    <a:lumOff val="60000"/>
                  </a:schemeClr>
                </a:solidFill>
                <a:cs typeface="B Nazanin" panose="00000400000000000000" pitchFamily="2" charset="-78"/>
              </a:rPr>
              <a:t>روی </a:t>
            </a:r>
            <a:r>
              <a:rPr lang="fa-IR" sz="1600" b="1" dirty="0" smtClean="0">
                <a:solidFill>
                  <a:schemeClr val="accent1">
                    <a:lumMod val="40000"/>
                    <a:lumOff val="60000"/>
                  </a:schemeClr>
                </a:solidFill>
                <a:cs typeface="B Nazanin" panose="00000400000000000000" pitchFamily="2" charset="-78"/>
              </a:rPr>
              <a:t>5.848 </a:t>
            </a:r>
            <a:r>
              <a:rPr lang="fa-IR" sz="1600" b="1" dirty="0">
                <a:solidFill>
                  <a:schemeClr val="accent1">
                    <a:lumMod val="40000"/>
                    <a:lumOff val="60000"/>
                  </a:schemeClr>
                </a:solidFill>
                <a:cs typeface="B Nazanin" panose="00000400000000000000" pitchFamily="2" charset="-78"/>
              </a:rPr>
              <a:t>زن در </a:t>
            </a:r>
            <a:r>
              <a:rPr lang="fa-IR" sz="1600" b="1" dirty="0" err="1">
                <a:solidFill>
                  <a:schemeClr val="accent1">
                    <a:lumMod val="40000"/>
                    <a:lumOff val="60000"/>
                  </a:schemeClr>
                </a:solidFill>
                <a:cs typeface="B Nazanin" panose="00000400000000000000" pitchFamily="2" charset="-78"/>
              </a:rPr>
              <a:t>بیمارستان‌های</a:t>
            </a:r>
            <a:r>
              <a:rPr lang="fa-IR" sz="1600" b="1" dirty="0">
                <a:solidFill>
                  <a:schemeClr val="accent1">
                    <a:lumMod val="40000"/>
                    <a:lumOff val="60000"/>
                  </a:schemeClr>
                </a:solidFill>
                <a:cs typeface="B Nazanin" panose="00000400000000000000" pitchFamily="2" charset="-78"/>
              </a:rPr>
              <a:t> </a:t>
            </a:r>
            <a:r>
              <a:rPr lang="fa-IR" sz="1600" b="1" dirty="0" err="1">
                <a:solidFill>
                  <a:schemeClr val="accent1">
                    <a:lumMod val="40000"/>
                    <a:lumOff val="60000"/>
                  </a:schemeClr>
                </a:solidFill>
                <a:cs typeface="B Nazanin" panose="00000400000000000000" pitchFamily="2" charset="-78"/>
              </a:rPr>
              <a:t>دانشگاه‌های</a:t>
            </a:r>
            <a:r>
              <a:rPr lang="fa-IR" sz="1600" b="1" dirty="0">
                <a:solidFill>
                  <a:schemeClr val="accent1">
                    <a:lumMod val="40000"/>
                    <a:lumOff val="60000"/>
                  </a:schemeClr>
                </a:solidFill>
                <a:cs typeface="B Nazanin" panose="00000400000000000000" pitchFamily="2" charset="-78"/>
              </a:rPr>
              <a:t> علوم پزشکی شیراز :</a:t>
            </a:r>
          </a:p>
          <a:p>
            <a:pPr lvl="2" algn="r" rtl="1">
              <a:lnSpc>
                <a:spcPct val="100000"/>
              </a:lnSpc>
            </a:pPr>
            <a:r>
              <a:rPr lang="fa-IR" b="1" dirty="0">
                <a:solidFill>
                  <a:schemeClr val="accent1">
                    <a:lumMod val="40000"/>
                    <a:lumOff val="60000"/>
                  </a:schemeClr>
                </a:solidFill>
                <a:cs typeface="B Nazanin" panose="00000400000000000000" pitchFamily="2" charset="-78"/>
              </a:rPr>
              <a:t>فراوانی </a:t>
            </a:r>
            <a:r>
              <a:rPr lang="fa-IR" b="1" dirty="0" err="1">
                <a:solidFill>
                  <a:schemeClr val="accent1">
                    <a:lumMod val="40000"/>
                    <a:lumOff val="60000"/>
                  </a:schemeClr>
                </a:solidFill>
                <a:cs typeface="B Nazanin" panose="00000400000000000000" pitchFamily="2" charset="-78"/>
              </a:rPr>
              <a:t>سقط‌های</a:t>
            </a:r>
            <a:r>
              <a:rPr lang="fa-IR" b="1" dirty="0">
                <a:solidFill>
                  <a:schemeClr val="accent1">
                    <a:lumMod val="40000"/>
                    <a:lumOff val="60000"/>
                  </a:schemeClr>
                </a:solidFill>
                <a:cs typeface="B Nazanin" panose="00000400000000000000" pitchFamily="2" charset="-78"/>
              </a:rPr>
              <a:t> </a:t>
            </a:r>
            <a:r>
              <a:rPr lang="fa-IR" b="1" dirty="0" err="1" smtClean="0">
                <a:solidFill>
                  <a:schemeClr val="accent1">
                    <a:lumMod val="40000"/>
                    <a:lumOff val="60000"/>
                  </a:schemeClr>
                </a:solidFill>
                <a:cs typeface="B Nazanin" panose="00000400000000000000" pitchFamily="2" charset="-78"/>
              </a:rPr>
              <a:t>خود‌به</a:t>
            </a:r>
            <a:r>
              <a:rPr lang="fa-IR" b="1" dirty="0" err="1">
                <a:solidFill>
                  <a:schemeClr val="accent1">
                    <a:lumMod val="40000"/>
                    <a:lumOff val="60000"/>
                  </a:schemeClr>
                </a:solidFill>
                <a:cs typeface="B Nazanin" panose="00000400000000000000" pitchFamily="2" charset="-78"/>
              </a:rPr>
              <a:t>‌</a:t>
            </a:r>
            <a:r>
              <a:rPr lang="fa-IR" b="1" dirty="0" err="1" smtClean="0">
                <a:solidFill>
                  <a:schemeClr val="accent1">
                    <a:lumMod val="40000"/>
                    <a:lumOff val="60000"/>
                  </a:schemeClr>
                </a:solidFill>
                <a:cs typeface="B Nazanin" panose="00000400000000000000" pitchFamily="2" charset="-78"/>
              </a:rPr>
              <a:t>خود</a:t>
            </a:r>
            <a:r>
              <a:rPr lang="fa-IR" b="1" dirty="0" smtClean="0">
                <a:solidFill>
                  <a:schemeClr val="accent1">
                    <a:lumMod val="40000"/>
                    <a:lumOff val="60000"/>
                  </a:schemeClr>
                </a:solidFill>
                <a:cs typeface="B Nazanin" panose="00000400000000000000" pitchFamily="2" charset="-78"/>
              </a:rPr>
              <a:t>، </a:t>
            </a:r>
            <a:r>
              <a:rPr lang="fa-IR" b="1" dirty="0">
                <a:solidFill>
                  <a:schemeClr val="accent1">
                    <a:lumMod val="40000"/>
                    <a:lumOff val="60000"/>
                  </a:schemeClr>
                </a:solidFill>
                <a:cs typeface="B Nazanin" panose="00000400000000000000" pitchFamily="2" charset="-78"/>
              </a:rPr>
              <a:t>1.8%  اعلام شد. </a:t>
            </a:r>
          </a:p>
          <a:p>
            <a:pPr lvl="1" algn="r" rtl="1">
              <a:lnSpc>
                <a:spcPct val="100000"/>
              </a:lnSpc>
              <a:buFont typeface="Wingdings" panose="05000000000000000000" pitchFamily="2" charset="2"/>
              <a:buChar char="Ø"/>
            </a:pPr>
            <a:r>
              <a:rPr lang="fa-IR" sz="1600" b="1" dirty="0" err="1" smtClean="0">
                <a:solidFill>
                  <a:schemeClr val="accent1">
                    <a:lumMod val="40000"/>
                    <a:lumOff val="60000"/>
                  </a:schemeClr>
                </a:solidFill>
                <a:cs typeface="B Nazanin" panose="00000400000000000000" pitchFamily="2" charset="-78"/>
              </a:rPr>
              <a:t>مطالعه‌ایی</a:t>
            </a:r>
            <a:r>
              <a:rPr lang="fa-IR" sz="1600" b="1" dirty="0" smtClean="0">
                <a:solidFill>
                  <a:schemeClr val="accent1">
                    <a:lumMod val="40000"/>
                    <a:lumOff val="60000"/>
                  </a:schemeClr>
                </a:solidFill>
                <a:cs typeface="B Nazanin" panose="00000400000000000000" pitchFamily="2" charset="-78"/>
              </a:rPr>
              <a:t> </a:t>
            </a:r>
            <a:r>
              <a:rPr lang="fa-IR" sz="1600" b="1" dirty="0">
                <a:solidFill>
                  <a:schemeClr val="accent1">
                    <a:lumMod val="40000"/>
                    <a:lumOff val="60000"/>
                  </a:schemeClr>
                </a:solidFill>
                <a:cs typeface="B Nazanin" panose="00000400000000000000" pitchFamily="2" charset="-78"/>
              </a:rPr>
              <a:t>در کرمان</a:t>
            </a:r>
            <a:r>
              <a:rPr lang="en-US" sz="1600" b="1" dirty="0">
                <a:solidFill>
                  <a:schemeClr val="accent1">
                    <a:lumMod val="40000"/>
                    <a:lumOff val="60000"/>
                  </a:schemeClr>
                </a:solidFill>
                <a:cs typeface="B Nazanin" panose="00000400000000000000" pitchFamily="2" charset="-78"/>
              </a:rPr>
              <a:t> </a:t>
            </a:r>
            <a:r>
              <a:rPr lang="fa-IR" sz="1600" b="1" dirty="0">
                <a:solidFill>
                  <a:schemeClr val="accent1">
                    <a:lumMod val="40000"/>
                    <a:lumOff val="60000"/>
                  </a:schemeClr>
                </a:solidFill>
                <a:cs typeface="B Nazanin" panose="00000400000000000000" pitchFamily="2" charset="-78"/>
              </a:rPr>
              <a:t> بر روی </a:t>
            </a:r>
            <a:r>
              <a:rPr lang="fa-IR" sz="1600" b="1" dirty="0" smtClean="0">
                <a:solidFill>
                  <a:schemeClr val="accent1">
                    <a:lumMod val="40000"/>
                    <a:lumOff val="60000"/>
                  </a:schemeClr>
                </a:solidFill>
                <a:cs typeface="B Nazanin" panose="00000400000000000000" pitchFamily="2" charset="-78"/>
              </a:rPr>
              <a:t>1.020 </a:t>
            </a:r>
            <a:r>
              <a:rPr lang="fa-IR" sz="1600" b="1" dirty="0">
                <a:solidFill>
                  <a:schemeClr val="accent1">
                    <a:lumMod val="40000"/>
                    <a:lumOff val="60000"/>
                  </a:schemeClr>
                </a:solidFill>
                <a:cs typeface="B Nazanin" panose="00000400000000000000" pitchFamily="2" charset="-78"/>
              </a:rPr>
              <a:t>زن طی سال 2016:</a:t>
            </a:r>
          </a:p>
          <a:p>
            <a:pPr lvl="2" algn="r" rtl="1">
              <a:lnSpc>
                <a:spcPct val="100000"/>
              </a:lnSpc>
            </a:pPr>
            <a:r>
              <a:rPr lang="fa-IR" b="1" dirty="0">
                <a:solidFill>
                  <a:schemeClr val="accent1">
                    <a:lumMod val="40000"/>
                    <a:lumOff val="60000"/>
                  </a:schemeClr>
                </a:solidFill>
                <a:cs typeface="B Nazanin" panose="00000400000000000000" pitchFamily="2" charset="-78"/>
              </a:rPr>
              <a:t>میزان سقط </a:t>
            </a:r>
            <a:r>
              <a:rPr lang="fa-IR" b="1" dirty="0" err="1" smtClean="0">
                <a:solidFill>
                  <a:schemeClr val="accent1">
                    <a:lumMod val="40000"/>
                    <a:lumOff val="60000"/>
                  </a:schemeClr>
                </a:solidFill>
                <a:cs typeface="B Nazanin" panose="00000400000000000000" pitchFamily="2" charset="-78"/>
              </a:rPr>
              <a:t>خود‌به‌خود</a:t>
            </a:r>
            <a:r>
              <a:rPr lang="fa-IR" b="1" dirty="0" smtClean="0">
                <a:solidFill>
                  <a:schemeClr val="accent1">
                    <a:lumMod val="40000"/>
                    <a:lumOff val="60000"/>
                  </a:schemeClr>
                </a:solidFill>
                <a:cs typeface="B Nazanin" panose="00000400000000000000" pitchFamily="2" charset="-78"/>
              </a:rPr>
              <a:t> </a:t>
            </a:r>
            <a:r>
              <a:rPr lang="fa-IR" b="1" dirty="0">
                <a:solidFill>
                  <a:schemeClr val="accent1">
                    <a:lumMod val="40000"/>
                    <a:lumOff val="60000"/>
                  </a:schemeClr>
                </a:solidFill>
                <a:cs typeface="B Nazanin" panose="00000400000000000000" pitchFamily="2" charset="-78"/>
              </a:rPr>
              <a:t>به </a:t>
            </a:r>
            <a:r>
              <a:rPr lang="fa-IR" b="1" dirty="0" err="1">
                <a:solidFill>
                  <a:schemeClr val="accent1">
                    <a:lumMod val="40000"/>
                    <a:lumOff val="60000"/>
                  </a:schemeClr>
                </a:solidFill>
                <a:cs typeface="B Nazanin" panose="00000400000000000000" pitchFamily="2" charset="-78"/>
              </a:rPr>
              <a:t>ازای</a:t>
            </a:r>
            <a:r>
              <a:rPr lang="fa-IR" b="1" dirty="0">
                <a:solidFill>
                  <a:schemeClr val="accent1">
                    <a:lumMod val="40000"/>
                    <a:lumOff val="60000"/>
                  </a:schemeClr>
                </a:solidFill>
                <a:cs typeface="B Nazanin" panose="00000400000000000000" pitchFamily="2" charset="-78"/>
              </a:rPr>
              <a:t> هر 1.000 زن در سن باروری بین 11 تا 15 برآورد شد</a:t>
            </a:r>
            <a:r>
              <a:rPr lang="fa-IR" b="1" dirty="0" smtClean="0">
                <a:solidFill>
                  <a:schemeClr val="accent1">
                    <a:lumMod val="40000"/>
                    <a:lumOff val="60000"/>
                  </a:schemeClr>
                </a:solidFill>
                <a:cs typeface="B Nazanin" panose="00000400000000000000" pitchFamily="2" charset="-78"/>
              </a:rPr>
              <a:t>.</a:t>
            </a:r>
          </a:p>
          <a:p>
            <a:pPr marL="914400" lvl="2" indent="0" algn="r" rtl="1">
              <a:lnSpc>
                <a:spcPct val="100000"/>
              </a:lnSpc>
              <a:buNone/>
            </a:pPr>
            <a:endParaRPr lang="fa-IR" sz="1050" b="1" dirty="0">
              <a:solidFill>
                <a:schemeClr val="accent1">
                  <a:lumMod val="40000"/>
                  <a:lumOff val="60000"/>
                </a:schemeClr>
              </a:solidFill>
              <a:cs typeface="B Nazanin" panose="00000400000000000000" pitchFamily="2" charset="-78"/>
            </a:endParaRPr>
          </a:p>
          <a:p>
            <a:pPr algn="ctr" rtl="1">
              <a:lnSpc>
                <a:spcPct val="100000"/>
              </a:lnSpc>
            </a:pPr>
            <a:r>
              <a:rPr lang="fa-IR" sz="1600" b="1" dirty="0">
                <a:solidFill>
                  <a:schemeClr val="accent1">
                    <a:lumMod val="40000"/>
                    <a:lumOff val="60000"/>
                  </a:schemeClr>
                </a:solidFill>
                <a:cs typeface="B Nazanin" panose="00000400000000000000" pitchFamily="2" charset="-78"/>
              </a:rPr>
              <a:t>وضعیت مطالعات موجود در کشور و </a:t>
            </a:r>
            <a:r>
              <a:rPr lang="fa-IR" sz="1600" b="1" dirty="0" err="1">
                <a:solidFill>
                  <a:schemeClr val="accent1">
                    <a:lumMod val="40000"/>
                    <a:lumOff val="60000"/>
                  </a:schemeClr>
                </a:solidFill>
                <a:cs typeface="B Nazanin" panose="00000400000000000000" pitchFamily="2" charset="-78"/>
              </a:rPr>
              <a:t>داده‌های</a:t>
            </a:r>
            <a:r>
              <a:rPr lang="fa-IR" sz="1600" b="1" dirty="0">
                <a:solidFill>
                  <a:schemeClr val="accent1">
                    <a:lumMod val="40000"/>
                    <a:lumOff val="60000"/>
                  </a:schemeClr>
                </a:solidFill>
                <a:cs typeface="B Nazanin" panose="00000400000000000000" pitchFamily="2" charset="-78"/>
              </a:rPr>
              <a:t> </a:t>
            </a:r>
            <a:r>
              <a:rPr lang="fa-IR" sz="1600" b="1" dirty="0" err="1">
                <a:solidFill>
                  <a:schemeClr val="accent1">
                    <a:lumMod val="40000"/>
                    <a:lumOff val="60000"/>
                  </a:schemeClr>
                </a:solidFill>
                <a:cs typeface="B Nazanin" panose="00000400000000000000" pitchFamily="2" charset="-78"/>
              </a:rPr>
              <a:t>جمع‌آوری</a:t>
            </a:r>
            <a:r>
              <a:rPr lang="fa-IR" sz="1600" b="1" dirty="0">
                <a:solidFill>
                  <a:schemeClr val="accent1">
                    <a:lumMod val="40000"/>
                    <a:lumOff val="60000"/>
                  </a:schemeClr>
                </a:solidFill>
                <a:cs typeface="B Nazanin" panose="00000400000000000000" pitchFamily="2" charset="-78"/>
              </a:rPr>
              <a:t> شده از طریق </a:t>
            </a:r>
            <a:r>
              <a:rPr lang="fa-IR" sz="1600" b="1" dirty="0" err="1">
                <a:solidFill>
                  <a:schemeClr val="accent1">
                    <a:lumMod val="40000"/>
                    <a:lumOff val="60000"/>
                  </a:schemeClr>
                </a:solidFill>
                <a:cs typeface="B Nazanin" panose="00000400000000000000" pitchFamily="2" charset="-78"/>
              </a:rPr>
              <a:t>سامانه‌ها</a:t>
            </a:r>
            <a:r>
              <a:rPr lang="fa-IR" sz="1600" b="1" dirty="0">
                <a:solidFill>
                  <a:schemeClr val="accent1">
                    <a:lumMod val="40000"/>
                    <a:lumOff val="60000"/>
                  </a:schemeClr>
                </a:solidFill>
                <a:cs typeface="B Nazanin" panose="00000400000000000000" pitchFamily="2" charset="-78"/>
              </a:rPr>
              <a:t> در خصوص </a:t>
            </a:r>
            <a:r>
              <a:rPr lang="fa-IR" sz="1600" b="1" dirty="0" err="1" smtClean="0">
                <a:solidFill>
                  <a:schemeClr val="accent1">
                    <a:lumMod val="40000"/>
                    <a:lumOff val="60000"/>
                  </a:schemeClr>
                </a:solidFill>
                <a:cs typeface="B Nazanin" panose="00000400000000000000" pitchFamily="2" charset="-78"/>
              </a:rPr>
              <a:t>سقط‌های</a:t>
            </a:r>
            <a:r>
              <a:rPr lang="fa-IR" sz="1600" b="1" dirty="0" smtClean="0">
                <a:solidFill>
                  <a:schemeClr val="accent1">
                    <a:lumMod val="40000"/>
                    <a:lumOff val="60000"/>
                  </a:schemeClr>
                </a:solidFill>
                <a:cs typeface="B Nazanin" panose="00000400000000000000" pitchFamily="2" charset="-78"/>
              </a:rPr>
              <a:t> </a:t>
            </a:r>
            <a:r>
              <a:rPr lang="fa-IR" sz="1600" b="1" dirty="0">
                <a:solidFill>
                  <a:schemeClr val="accent1">
                    <a:lumMod val="40000"/>
                    <a:lumOff val="60000"/>
                  </a:schemeClr>
                </a:solidFill>
                <a:cs typeface="B Nazanin" panose="00000400000000000000" pitchFamily="2" charset="-78"/>
              </a:rPr>
              <a:t>خود به </a:t>
            </a:r>
            <a:r>
              <a:rPr lang="fa-IR" sz="1600" b="1" dirty="0" smtClean="0">
                <a:solidFill>
                  <a:schemeClr val="accent1">
                    <a:lumMod val="40000"/>
                    <a:lumOff val="60000"/>
                  </a:schemeClr>
                </a:solidFill>
                <a:cs typeface="B Nazanin" panose="00000400000000000000" pitchFamily="2" charset="-78"/>
              </a:rPr>
              <a:t>خود مبین لزوم </a:t>
            </a:r>
            <a:r>
              <a:rPr lang="fa-IR" sz="1600" b="1" dirty="0">
                <a:solidFill>
                  <a:schemeClr val="accent1">
                    <a:lumMod val="40000"/>
                    <a:lumOff val="60000"/>
                  </a:schemeClr>
                </a:solidFill>
                <a:cs typeface="B Nazanin" panose="00000400000000000000" pitchFamily="2" charset="-78"/>
              </a:rPr>
              <a:t>ایجاد نظامی منسجم برای جمعآوری </a:t>
            </a:r>
            <a:r>
              <a:rPr lang="fa-IR" sz="1600" b="1" dirty="0" err="1">
                <a:solidFill>
                  <a:schemeClr val="accent1">
                    <a:lumMod val="40000"/>
                    <a:lumOff val="60000"/>
                  </a:schemeClr>
                </a:solidFill>
                <a:cs typeface="B Nazanin" panose="00000400000000000000" pitchFamily="2" charset="-78"/>
              </a:rPr>
              <a:t>داده‌های</a:t>
            </a:r>
            <a:r>
              <a:rPr lang="fa-IR" sz="1600" b="1" dirty="0">
                <a:solidFill>
                  <a:schemeClr val="accent1">
                    <a:lumMod val="40000"/>
                    <a:lumOff val="60000"/>
                  </a:schemeClr>
                </a:solidFill>
                <a:cs typeface="B Nazanin" panose="00000400000000000000" pitchFamily="2" charset="-78"/>
              </a:rPr>
              <a:t> مرتبط و نیز انجام مطالعات </a:t>
            </a:r>
            <a:r>
              <a:rPr lang="fa-IR" sz="1600" b="1" dirty="0" err="1" smtClean="0">
                <a:solidFill>
                  <a:schemeClr val="accent1">
                    <a:lumMod val="40000"/>
                    <a:lumOff val="60000"/>
                  </a:schemeClr>
                </a:solidFill>
                <a:cs typeface="B Nazanin" panose="00000400000000000000" pitchFamily="2" charset="-78"/>
              </a:rPr>
              <a:t>به‌منظور</a:t>
            </a:r>
            <a:r>
              <a:rPr lang="fa-IR" sz="1600" b="1" dirty="0" smtClean="0">
                <a:solidFill>
                  <a:schemeClr val="accent1">
                    <a:lumMod val="40000"/>
                    <a:lumOff val="60000"/>
                  </a:schemeClr>
                </a:solidFill>
                <a:cs typeface="B Nazanin" panose="00000400000000000000" pitchFamily="2" charset="-78"/>
              </a:rPr>
              <a:t> </a:t>
            </a:r>
            <a:r>
              <a:rPr lang="fa-IR" sz="1600" b="1" dirty="0">
                <a:solidFill>
                  <a:schemeClr val="accent1">
                    <a:lumMod val="40000"/>
                    <a:lumOff val="60000"/>
                  </a:schemeClr>
                </a:solidFill>
                <a:cs typeface="B Nazanin" panose="00000400000000000000" pitchFamily="2" charset="-78"/>
              </a:rPr>
              <a:t>استفاده در </a:t>
            </a:r>
            <a:r>
              <a:rPr lang="fa-IR" sz="1600" b="1" dirty="0" err="1">
                <a:solidFill>
                  <a:schemeClr val="accent1">
                    <a:lumMod val="40000"/>
                    <a:lumOff val="60000"/>
                  </a:schemeClr>
                </a:solidFill>
                <a:cs typeface="B Nazanin" panose="00000400000000000000" pitchFamily="2" charset="-78"/>
              </a:rPr>
              <a:t>برنامه‌ریزی</a:t>
            </a:r>
            <a:r>
              <a:rPr lang="fa-IR" sz="1600" b="1" dirty="0">
                <a:solidFill>
                  <a:schemeClr val="accent1">
                    <a:lumMod val="40000"/>
                    <a:lumOff val="60000"/>
                  </a:schemeClr>
                </a:solidFill>
                <a:cs typeface="B Nazanin" panose="00000400000000000000" pitchFamily="2" charset="-78"/>
              </a:rPr>
              <a:t> و </a:t>
            </a:r>
            <a:r>
              <a:rPr lang="fa-IR" sz="1600" b="1" dirty="0" err="1">
                <a:solidFill>
                  <a:schemeClr val="accent1">
                    <a:lumMod val="40000"/>
                    <a:lumOff val="60000"/>
                  </a:schemeClr>
                </a:solidFill>
                <a:cs typeface="B Nazanin" panose="00000400000000000000" pitchFamily="2" charset="-78"/>
              </a:rPr>
              <a:t>سیاست‌گذاری‌های</a:t>
            </a:r>
            <a:r>
              <a:rPr lang="fa-IR" sz="1600" b="1" dirty="0">
                <a:solidFill>
                  <a:schemeClr val="accent1">
                    <a:lumMod val="40000"/>
                    <a:lumOff val="60000"/>
                  </a:schemeClr>
                </a:solidFill>
                <a:cs typeface="B Nazanin" panose="00000400000000000000" pitchFamily="2" charset="-78"/>
              </a:rPr>
              <a:t> مبتنی بر شواهد است.</a:t>
            </a:r>
          </a:p>
        </p:txBody>
      </p:sp>
    </p:spTree>
    <p:extLst>
      <p:ext uri="{BB962C8B-B14F-4D97-AF65-F5344CB8AC3E}">
        <p14:creationId xmlns:p14="http://schemas.microsoft.com/office/powerpoint/2010/main" val="35362894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1400"/>
        </a:solidFill>
        <a:effectLst/>
      </p:bgPr>
    </p:bg>
    <p:spTree>
      <p:nvGrpSpPr>
        <p:cNvPr id="1" name=""/>
        <p:cNvGrpSpPr/>
        <p:nvPr/>
      </p:nvGrpSpPr>
      <p:grpSpPr>
        <a:xfrm>
          <a:off x="0" y="0"/>
          <a:ext cx="0" cy="0"/>
          <a:chOff x="0" y="0"/>
          <a:chExt cx="0" cy="0"/>
        </a:xfrm>
      </p:grpSpPr>
      <p:sp>
        <p:nvSpPr>
          <p:cNvPr id="15" name="Rectangle 14"/>
          <p:cNvSpPr/>
          <p:nvPr/>
        </p:nvSpPr>
        <p:spPr>
          <a:xfrm>
            <a:off x="76200" y="727578"/>
            <a:ext cx="8564054" cy="394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900" b="1" dirty="0" smtClean="0">
                <a:solidFill>
                  <a:schemeClr val="accent1">
                    <a:lumMod val="60000"/>
                    <a:lumOff val="40000"/>
                  </a:schemeClr>
                </a:solidFill>
                <a:cs typeface="B Nazanin" panose="00000400000000000000" pitchFamily="2" charset="-78"/>
              </a:rPr>
              <a:t>سه ماهه اول: </a:t>
            </a:r>
            <a:r>
              <a:rPr lang="fa-IR" sz="1900" b="1" dirty="0" err="1" smtClean="0">
                <a:solidFill>
                  <a:schemeClr val="accent1">
                    <a:lumMod val="60000"/>
                    <a:lumOff val="40000"/>
                  </a:schemeClr>
                </a:solidFill>
                <a:cs typeface="B Nazanin" panose="00000400000000000000" pitchFamily="2" charset="-78"/>
              </a:rPr>
              <a:t>شایع‌ترین</a:t>
            </a:r>
            <a:r>
              <a:rPr lang="fa-IR" sz="1900" b="1" dirty="0" smtClean="0">
                <a:solidFill>
                  <a:schemeClr val="accent1">
                    <a:lumMod val="60000"/>
                    <a:lumOff val="40000"/>
                  </a:schemeClr>
                </a:solidFill>
                <a:cs typeface="B Nazanin" panose="00000400000000000000" pitchFamily="2" charset="-78"/>
              </a:rPr>
              <a:t> علت اختلالات </a:t>
            </a:r>
            <a:r>
              <a:rPr lang="fa-IR" sz="1900" b="1" dirty="0" err="1" smtClean="0">
                <a:solidFill>
                  <a:schemeClr val="accent1">
                    <a:lumMod val="60000"/>
                    <a:lumOff val="40000"/>
                  </a:schemeClr>
                </a:solidFill>
                <a:cs typeface="B Nazanin" panose="00000400000000000000" pitchFamily="2" charset="-78"/>
              </a:rPr>
              <a:t>کروموزمی</a:t>
            </a:r>
            <a:r>
              <a:rPr lang="fa-IR" sz="1900" b="1" dirty="0" smtClean="0">
                <a:solidFill>
                  <a:schemeClr val="accent1">
                    <a:lumMod val="60000"/>
                    <a:lumOff val="40000"/>
                  </a:schemeClr>
                </a:solidFill>
                <a:cs typeface="B Nazanin" panose="00000400000000000000" pitchFamily="2" charset="-78"/>
              </a:rPr>
              <a:t> </a:t>
            </a:r>
            <a:r>
              <a:rPr lang="fa-IR" sz="2000" b="1" dirty="0">
                <a:solidFill>
                  <a:schemeClr val="accent1">
                    <a:lumMod val="40000"/>
                    <a:lumOff val="60000"/>
                  </a:schemeClr>
                </a:solidFill>
                <a:cs typeface="B Nazanin" panose="00000400000000000000" pitchFamily="2" charset="-78"/>
              </a:rPr>
              <a:t>حدود 50% موارد سقط </a:t>
            </a:r>
            <a:r>
              <a:rPr lang="fa-IR" sz="2000" b="1" dirty="0" err="1">
                <a:solidFill>
                  <a:schemeClr val="accent1">
                    <a:lumMod val="40000"/>
                    <a:lumOff val="60000"/>
                  </a:schemeClr>
                </a:solidFill>
                <a:cs typeface="B Nazanin" panose="00000400000000000000" pitchFamily="2" charset="-78"/>
              </a:rPr>
              <a:t>خود‌به‌خود</a:t>
            </a:r>
            <a:r>
              <a:rPr lang="fa-IR" sz="2000" b="1" dirty="0">
                <a:solidFill>
                  <a:schemeClr val="accent1">
                    <a:lumMod val="40000"/>
                    <a:lumOff val="60000"/>
                  </a:schemeClr>
                </a:solidFill>
                <a:cs typeface="B Nazanin" panose="00000400000000000000" pitchFamily="2" charset="-78"/>
              </a:rPr>
              <a:t> در سه ماهه اول</a:t>
            </a:r>
          </a:p>
          <a:p>
            <a:pPr algn="r" rtl="1"/>
            <a:endParaRPr lang="en-US" sz="1900" b="1" dirty="0">
              <a:solidFill>
                <a:schemeClr val="accent1">
                  <a:lumMod val="60000"/>
                  <a:lumOff val="40000"/>
                </a:schemeClr>
              </a:solidFill>
              <a:cs typeface="B Nazanin" panose="00000400000000000000" pitchFamily="2" charset="-78"/>
            </a:endParaRPr>
          </a:p>
        </p:txBody>
      </p:sp>
      <p:sp>
        <p:nvSpPr>
          <p:cNvPr id="16" name="Rectangle 15"/>
          <p:cNvSpPr/>
          <p:nvPr/>
        </p:nvSpPr>
        <p:spPr>
          <a:xfrm>
            <a:off x="228600" y="1145772"/>
            <a:ext cx="8151261" cy="318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700" b="1" dirty="0">
                <a:solidFill>
                  <a:schemeClr val="accent1">
                    <a:lumMod val="40000"/>
                    <a:lumOff val="60000"/>
                  </a:schemeClr>
                </a:solidFill>
                <a:cs typeface="B Nazanin" panose="00000400000000000000" pitchFamily="2" charset="-78"/>
              </a:rPr>
              <a:t>سه ماهه دوم: شایع ترین علت </a:t>
            </a:r>
            <a:r>
              <a:rPr lang="fa-IR" sz="1700" b="1" dirty="0" smtClean="0">
                <a:solidFill>
                  <a:schemeClr val="accent1">
                    <a:lumMod val="40000"/>
                    <a:lumOff val="60000"/>
                  </a:schemeClr>
                </a:solidFill>
                <a:cs typeface="B Nazanin" panose="00000400000000000000" pitchFamily="2" charset="-78"/>
              </a:rPr>
              <a:t> </a:t>
            </a:r>
            <a:r>
              <a:rPr lang="fa-IR" sz="1700" b="1" dirty="0" err="1">
                <a:solidFill>
                  <a:schemeClr val="accent1">
                    <a:lumMod val="40000"/>
                    <a:lumOff val="60000"/>
                  </a:schemeClr>
                </a:solidFill>
                <a:cs typeface="B Nazanin" panose="00000400000000000000" pitchFamily="2" charset="-78"/>
              </a:rPr>
              <a:t>بیماری‌های</a:t>
            </a:r>
            <a:r>
              <a:rPr lang="fa-IR" sz="1700" b="1" dirty="0">
                <a:solidFill>
                  <a:schemeClr val="accent1">
                    <a:lumMod val="40000"/>
                    <a:lumOff val="60000"/>
                  </a:schemeClr>
                </a:solidFill>
                <a:cs typeface="B Nazanin" panose="00000400000000000000" pitchFamily="2" charset="-78"/>
              </a:rPr>
              <a:t> سیستمیک مادر، اختلالات جفتی و سایر اختلالات آناتومیک </a:t>
            </a:r>
            <a:r>
              <a:rPr lang="fa-IR" sz="1700" b="1" dirty="0" smtClean="0">
                <a:solidFill>
                  <a:schemeClr val="accent1">
                    <a:lumMod val="40000"/>
                    <a:lumOff val="60000"/>
                  </a:schemeClr>
                </a:solidFill>
                <a:cs typeface="B Nazanin" panose="00000400000000000000" pitchFamily="2" charset="-78"/>
              </a:rPr>
              <a:t>رحمی</a:t>
            </a:r>
            <a:endParaRPr lang="en-US" sz="1700" b="1" dirty="0">
              <a:solidFill>
                <a:schemeClr val="accent1">
                  <a:lumMod val="40000"/>
                  <a:lumOff val="60000"/>
                </a:schemeClr>
              </a:solidFill>
              <a:cs typeface="B Nazanin" panose="00000400000000000000" pitchFamily="2" charset="-78"/>
            </a:endParaRPr>
          </a:p>
        </p:txBody>
      </p:sp>
      <p:sp>
        <p:nvSpPr>
          <p:cNvPr id="35" name="Rectangle 34"/>
          <p:cNvSpPr/>
          <p:nvPr/>
        </p:nvSpPr>
        <p:spPr>
          <a:xfrm>
            <a:off x="888251" y="4479059"/>
            <a:ext cx="6831957" cy="1676400"/>
          </a:xfrm>
          <a:prstGeom prst="rect">
            <a:avLst/>
          </a:prstGeom>
          <a:noFill/>
          <a:ln w="9525" cap="flat" cmpd="sng" algn="ctr">
            <a:solidFill>
              <a:schemeClr val="accent2">
                <a:lumMod val="50000"/>
              </a:schemeClr>
            </a:solidFill>
            <a:prstDash val="solid"/>
            <a:round/>
            <a:headEnd type="none" w="med" len="med"/>
            <a:tailEnd type="none" w="med" len="med"/>
          </a:ln>
          <a:effectLst>
            <a:glow rad="63500">
              <a:srgbClr val="161B4E">
                <a:alpha val="40000"/>
              </a:srgbClr>
            </a:glow>
          </a:effectLst>
        </p:spPr>
        <p:style>
          <a:lnRef idx="0">
            <a:scrgbClr r="0" g="0" b="0"/>
          </a:lnRef>
          <a:fillRef idx="0">
            <a:scrgbClr r="0" g="0" b="0"/>
          </a:fillRef>
          <a:effectRef idx="0">
            <a:scrgbClr r="0" g="0" b="0"/>
          </a:effectRef>
          <a:fontRef idx="minor">
            <a:schemeClr val="accent1"/>
          </a:fontRef>
        </p:style>
        <p:txBody>
          <a:bodyPr rtlCol="0" anchor="ctr"/>
          <a:lstStyle/>
          <a:p>
            <a:pPr algn="ctr" rtl="1"/>
            <a:r>
              <a:rPr lang="fa-IR" sz="1600" b="1" u="sng" dirty="0">
                <a:solidFill>
                  <a:schemeClr val="accent1">
                    <a:lumMod val="40000"/>
                    <a:lumOff val="60000"/>
                  </a:schemeClr>
                </a:solidFill>
                <a:cs typeface="B Nazanin" panose="00000400000000000000" pitchFamily="2" charset="-78"/>
              </a:rPr>
              <a:t>اکثر </a:t>
            </a:r>
            <a:r>
              <a:rPr lang="fa-IR" sz="1600" b="1" u="sng" dirty="0" err="1">
                <a:solidFill>
                  <a:schemeClr val="accent1">
                    <a:lumMod val="40000"/>
                    <a:lumOff val="60000"/>
                  </a:schemeClr>
                </a:solidFill>
                <a:cs typeface="B Nazanin" panose="00000400000000000000" pitchFamily="2" charset="-78"/>
              </a:rPr>
              <a:t>سقط‌های</a:t>
            </a:r>
            <a:r>
              <a:rPr lang="fa-IR" sz="1600" b="1" u="sng" dirty="0">
                <a:solidFill>
                  <a:schemeClr val="accent1">
                    <a:lumMod val="40000"/>
                    <a:lumOff val="60000"/>
                  </a:schemeClr>
                </a:solidFill>
                <a:cs typeface="B Nazanin" panose="00000400000000000000" pitchFamily="2" charset="-78"/>
              </a:rPr>
              <a:t> زودهنگام از اختلالات ژنتیکی غالبا </a:t>
            </a:r>
            <a:r>
              <a:rPr lang="fa-IR" sz="1600" b="1" u="sng" dirty="0">
                <a:solidFill>
                  <a:srgbClr val="FF47A3"/>
                </a:solidFill>
                <a:cs typeface="B Nazanin" panose="00000400000000000000" pitchFamily="2" charset="-78"/>
              </a:rPr>
              <a:t>تصادفی</a:t>
            </a:r>
            <a:r>
              <a:rPr lang="fa-IR" sz="1600" b="1" u="sng" dirty="0">
                <a:solidFill>
                  <a:schemeClr val="accent1">
                    <a:lumMod val="40000"/>
                    <a:lumOff val="60000"/>
                  </a:schemeClr>
                </a:solidFill>
                <a:cs typeface="B Nazanin" panose="00000400000000000000" pitchFamily="2" charset="-78"/>
              </a:rPr>
              <a:t> نشات </a:t>
            </a:r>
            <a:r>
              <a:rPr lang="fa-IR" sz="1600" b="1" u="sng" dirty="0" err="1">
                <a:solidFill>
                  <a:schemeClr val="accent1">
                    <a:lumMod val="40000"/>
                    <a:lumOff val="60000"/>
                  </a:schemeClr>
                </a:solidFill>
                <a:cs typeface="B Nazanin" panose="00000400000000000000" pitchFamily="2" charset="-78"/>
              </a:rPr>
              <a:t>می‌گیرند</a:t>
            </a:r>
            <a:r>
              <a:rPr lang="fa-IR" sz="1600" b="1" u="sng" dirty="0" smtClean="0">
                <a:solidFill>
                  <a:schemeClr val="accent1">
                    <a:lumMod val="40000"/>
                    <a:lumOff val="60000"/>
                  </a:schemeClr>
                </a:solidFill>
                <a:cs typeface="B Nazanin" panose="00000400000000000000" pitchFamily="2" charset="-78"/>
              </a:rPr>
              <a:t>،</a:t>
            </a:r>
          </a:p>
          <a:p>
            <a:pPr algn="ctr" rtl="1"/>
            <a:endParaRPr lang="fa-IR" sz="1600" b="1" u="sng" dirty="0" smtClean="0">
              <a:solidFill>
                <a:schemeClr val="accent1">
                  <a:lumMod val="40000"/>
                  <a:lumOff val="60000"/>
                </a:schemeClr>
              </a:solidFill>
              <a:cs typeface="B Nazanin" panose="00000400000000000000" pitchFamily="2" charset="-78"/>
            </a:endParaRPr>
          </a:p>
          <a:p>
            <a:pPr algn="ctr" rtl="1"/>
            <a:endParaRPr lang="fa-IR" sz="1600" b="1" u="sng" dirty="0">
              <a:solidFill>
                <a:schemeClr val="accent1">
                  <a:lumMod val="40000"/>
                  <a:lumOff val="60000"/>
                </a:schemeClr>
              </a:solidFill>
              <a:cs typeface="B Nazanin" panose="00000400000000000000" pitchFamily="2" charset="-78"/>
            </a:endParaRPr>
          </a:p>
          <a:p>
            <a:pPr algn="ctr" rtl="1"/>
            <a:r>
              <a:rPr lang="fa-IR" sz="1600" b="1" u="sng" dirty="0" smtClean="0">
                <a:solidFill>
                  <a:schemeClr val="accent1">
                    <a:lumMod val="40000"/>
                    <a:lumOff val="60000"/>
                  </a:schemeClr>
                </a:solidFill>
                <a:cs typeface="B Nazanin" panose="00000400000000000000" pitchFamily="2" charset="-78"/>
              </a:rPr>
              <a:t> </a:t>
            </a:r>
            <a:r>
              <a:rPr lang="fa-IR" sz="1600" b="1" u="sng" dirty="0">
                <a:solidFill>
                  <a:schemeClr val="accent1">
                    <a:lumMod val="40000"/>
                    <a:lumOff val="60000"/>
                  </a:schemeClr>
                </a:solidFill>
                <a:cs typeface="B Nazanin" panose="00000400000000000000" pitchFamily="2" charset="-78"/>
              </a:rPr>
              <a:t>اما </a:t>
            </a:r>
            <a:r>
              <a:rPr lang="fa-IR" sz="1600" b="1" u="sng" dirty="0" smtClean="0">
                <a:solidFill>
                  <a:schemeClr val="accent1">
                    <a:lumMod val="40000"/>
                    <a:lumOff val="60000"/>
                  </a:schemeClr>
                </a:solidFill>
                <a:cs typeface="B Nazanin" panose="00000400000000000000" pitchFamily="2" charset="-78"/>
              </a:rPr>
              <a:t>احتمال </a:t>
            </a:r>
            <a:r>
              <a:rPr lang="fa-IR" sz="1600" b="1" u="sng" dirty="0">
                <a:solidFill>
                  <a:schemeClr val="accent1">
                    <a:lumMod val="40000"/>
                    <a:lumOff val="60000"/>
                  </a:schemeClr>
                </a:solidFill>
                <a:cs typeface="B Nazanin" panose="00000400000000000000" pitchFamily="2" charset="-78"/>
              </a:rPr>
              <a:t>دخالت یک علت تکراری و احتمالا قابل اصلاح در موارد زیر بیشتر است:</a:t>
            </a:r>
          </a:p>
          <a:p>
            <a:pPr lvl="2" algn="r" rtl="1"/>
            <a:r>
              <a:rPr lang="fa-IR" sz="1400" b="1" dirty="0">
                <a:solidFill>
                  <a:schemeClr val="accent4">
                    <a:lumMod val="20000"/>
                    <a:lumOff val="80000"/>
                  </a:schemeClr>
                </a:solidFill>
                <a:cs typeface="B Nazanin" panose="00000400000000000000" pitchFamily="2" charset="-78"/>
              </a:rPr>
              <a:t>در زنانی که سقط مکرر (</a:t>
            </a:r>
            <a:r>
              <a:rPr lang="ar-SA" sz="1400" b="1" dirty="0">
                <a:solidFill>
                  <a:schemeClr val="accent4">
                    <a:lumMod val="20000"/>
                    <a:lumOff val="80000"/>
                  </a:schemeClr>
                </a:solidFill>
                <a:cs typeface="B Nazanin" panose="00000400000000000000" pitchFamily="2" charset="-78"/>
              </a:rPr>
              <a:t>سقط متوالی 2 بار یا بیشتر</a:t>
            </a:r>
            <a:r>
              <a:rPr lang="fa-IR" sz="1400" b="1" dirty="0">
                <a:solidFill>
                  <a:schemeClr val="accent4">
                    <a:lumMod val="20000"/>
                    <a:lumOff val="80000"/>
                  </a:schemeClr>
                </a:solidFill>
                <a:cs typeface="B Nazanin" panose="00000400000000000000" pitchFamily="2" charset="-78"/>
              </a:rPr>
              <a:t>) دارند و یا </a:t>
            </a:r>
          </a:p>
          <a:p>
            <a:pPr lvl="2" algn="r" rtl="1"/>
            <a:r>
              <a:rPr lang="fa-IR" sz="1400" b="1" dirty="0">
                <a:solidFill>
                  <a:schemeClr val="accent4">
                    <a:lumMod val="20000"/>
                    <a:lumOff val="80000"/>
                  </a:schemeClr>
                </a:solidFill>
                <a:cs typeface="B Nazanin" panose="00000400000000000000" pitchFamily="2" charset="-78"/>
              </a:rPr>
              <a:t>در زنانی که در آنان سقط در </a:t>
            </a:r>
            <a:r>
              <a:rPr lang="fa-IR" sz="1400" b="1" dirty="0" err="1">
                <a:solidFill>
                  <a:schemeClr val="accent4">
                    <a:lumMod val="20000"/>
                    <a:lumOff val="80000"/>
                  </a:schemeClr>
                </a:solidFill>
                <a:cs typeface="B Nazanin" panose="00000400000000000000" pitchFamily="2" charset="-78"/>
              </a:rPr>
              <a:t>هفته‌های</a:t>
            </a:r>
            <a:r>
              <a:rPr lang="fa-IR" sz="1400" b="1" dirty="0">
                <a:solidFill>
                  <a:schemeClr val="accent4">
                    <a:lumMod val="20000"/>
                    <a:lumOff val="80000"/>
                  </a:schemeClr>
                </a:solidFill>
                <a:cs typeface="B Nazanin" panose="00000400000000000000" pitchFamily="2" charset="-78"/>
              </a:rPr>
              <a:t> بالاتر (بالاتر از </a:t>
            </a:r>
            <a:r>
              <a:rPr lang="fa-IR" sz="1400" b="1" dirty="0" smtClean="0">
                <a:solidFill>
                  <a:schemeClr val="accent4">
                    <a:lumMod val="20000"/>
                    <a:lumOff val="80000"/>
                  </a:schemeClr>
                </a:solidFill>
                <a:cs typeface="B Nazanin" panose="00000400000000000000" pitchFamily="2" charset="-78"/>
              </a:rPr>
              <a:t>12-10 هفته) </a:t>
            </a:r>
            <a:r>
              <a:rPr lang="fa-IR" sz="1400" b="1" dirty="0">
                <a:solidFill>
                  <a:schemeClr val="accent4">
                    <a:lumMod val="20000"/>
                    <a:lumOff val="80000"/>
                  </a:schemeClr>
                </a:solidFill>
                <a:cs typeface="B Nazanin" panose="00000400000000000000" pitchFamily="2" charset="-78"/>
              </a:rPr>
              <a:t>بارداری اتفاق می افتد</a:t>
            </a:r>
            <a:r>
              <a:rPr lang="fa-IR" sz="1400" b="1" dirty="0" smtClean="0">
                <a:solidFill>
                  <a:schemeClr val="accent4">
                    <a:lumMod val="20000"/>
                    <a:lumOff val="80000"/>
                  </a:schemeClr>
                </a:solidFill>
                <a:cs typeface="B Nazanin" panose="00000400000000000000" pitchFamily="2" charset="-78"/>
              </a:rPr>
              <a:t>،</a:t>
            </a:r>
            <a:endParaRPr lang="fa-IR" sz="1400" b="1" dirty="0">
              <a:solidFill>
                <a:schemeClr val="accent4">
                  <a:lumMod val="20000"/>
                  <a:lumOff val="80000"/>
                </a:schemeClr>
              </a:solidFill>
              <a:cs typeface="B Nazanin" panose="00000400000000000000" pitchFamily="2" charset="-78"/>
            </a:endParaRPr>
          </a:p>
        </p:txBody>
      </p:sp>
      <p:sp>
        <p:nvSpPr>
          <p:cNvPr id="25" name="Title 1"/>
          <p:cNvSpPr txBox="1">
            <a:spLocks/>
          </p:cNvSpPr>
          <p:nvPr/>
        </p:nvSpPr>
        <p:spPr>
          <a:xfrm>
            <a:off x="-15410" y="0"/>
            <a:ext cx="9144000" cy="549273"/>
          </a:xfrm>
          <a:prstGeom prst="rect">
            <a:avLst/>
          </a:prstGeom>
          <a:solidFill>
            <a:schemeClr val="accent2">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outerShdw blurRad="50800" dist="25400" dir="4980000" algn="tl" rotWithShape="0">
                    <a:srgbClr val="000000">
                      <a:alpha val="36000"/>
                    </a:srgbClr>
                  </a:outerShdw>
                </a:effectLst>
                <a:latin typeface="+mj-lt"/>
                <a:ea typeface="+mj-ea"/>
                <a:cs typeface="+mj-cs"/>
              </a:defRPr>
            </a:lvl1pPr>
          </a:lstStyle>
          <a:p>
            <a:pPr algn="r" rtl="1"/>
            <a:r>
              <a:rPr lang="fa-IR" sz="2800" dirty="0" smtClean="0">
                <a:solidFill>
                  <a:schemeClr val="accent1">
                    <a:lumMod val="40000"/>
                    <a:lumOff val="60000"/>
                  </a:schemeClr>
                </a:solidFill>
                <a:latin typeface="+mn-lt"/>
                <a:ea typeface="+mn-ea"/>
                <a:cs typeface="B Titr" panose="00000700000000000000" pitchFamily="2" charset="-78"/>
              </a:rPr>
              <a:t>علل و عوامل تاثیرگذار بر سقط </a:t>
            </a:r>
            <a:r>
              <a:rPr lang="fa-IR" sz="2800" dirty="0" err="1" smtClean="0">
                <a:solidFill>
                  <a:schemeClr val="accent1">
                    <a:lumMod val="40000"/>
                    <a:lumOff val="60000"/>
                  </a:schemeClr>
                </a:solidFill>
                <a:latin typeface="+mn-lt"/>
                <a:ea typeface="+mn-ea"/>
                <a:cs typeface="B Titr" panose="00000700000000000000" pitchFamily="2" charset="-78"/>
              </a:rPr>
              <a:t>خود‌به‌خود</a:t>
            </a:r>
            <a:endParaRPr lang="en-US" sz="2800" dirty="0">
              <a:solidFill>
                <a:schemeClr val="accent1">
                  <a:lumMod val="40000"/>
                  <a:lumOff val="60000"/>
                </a:schemeClr>
              </a:solidFill>
              <a:latin typeface="+mn-lt"/>
              <a:ea typeface="+mn-ea"/>
              <a:cs typeface="B Titr" panose="00000700000000000000" pitchFamily="2" charset="-78"/>
            </a:endParaRPr>
          </a:p>
        </p:txBody>
      </p:sp>
      <p:sp>
        <p:nvSpPr>
          <p:cNvPr id="27" name="Rectangle 26"/>
          <p:cNvSpPr/>
          <p:nvPr/>
        </p:nvSpPr>
        <p:spPr>
          <a:xfrm>
            <a:off x="228599" y="1676401"/>
            <a:ext cx="7620001" cy="2590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700" b="1" dirty="0" smtClean="0">
                <a:solidFill>
                  <a:schemeClr val="accent1">
                    <a:lumMod val="40000"/>
                    <a:lumOff val="60000"/>
                  </a:schemeClr>
                </a:solidFill>
                <a:cs typeface="B Nazanin" panose="00000400000000000000" pitchFamily="2" charset="-78"/>
              </a:rPr>
              <a:t>بیماری های مادر شامل </a:t>
            </a:r>
          </a:p>
          <a:p>
            <a:pPr lvl="1" algn="r" rtl="1"/>
            <a:r>
              <a:rPr lang="fa-IR" sz="1700" b="1" dirty="0" smtClean="0">
                <a:solidFill>
                  <a:schemeClr val="accent1">
                    <a:lumMod val="40000"/>
                    <a:lumOff val="60000"/>
                  </a:schemeClr>
                </a:solidFill>
                <a:cs typeface="B Nazanin" panose="00000400000000000000" pitchFamily="2" charset="-78"/>
              </a:rPr>
              <a:t>اختلالات غدد درون ریز مانند کم کاری تیروئید، دیابت شیرین و ...</a:t>
            </a:r>
          </a:p>
          <a:p>
            <a:pPr lvl="1" algn="r" rtl="1"/>
            <a:r>
              <a:rPr lang="fa-IR" sz="1700" b="1" dirty="0" smtClean="0">
                <a:solidFill>
                  <a:schemeClr val="accent1">
                    <a:lumMod val="40000"/>
                    <a:lumOff val="60000"/>
                  </a:schemeClr>
                </a:solidFill>
                <a:cs typeface="B Nazanin" panose="00000400000000000000" pitchFamily="2" charset="-78"/>
              </a:rPr>
              <a:t>عفونت ها شامل </a:t>
            </a:r>
            <a:r>
              <a:rPr lang="fa-IR" sz="1700" b="1" dirty="0" err="1" smtClean="0">
                <a:solidFill>
                  <a:schemeClr val="accent1">
                    <a:lumMod val="40000"/>
                    <a:lumOff val="60000"/>
                  </a:schemeClr>
                </a:solidFill>
                <a:cs typeface="B Nazanin" panose="00000400000000000000" pitchFamily="2" charset="-78"/>
              </a:rPr>
              <a:t>تورچ</a:t>
            </a:r>
            <a:r>
              <a:rPr lang="fa-IR" sz="1700" b="1" dirty="0" smtClean="0">
                <a:solidFill>
                  <a:schemeClr val="accent1">
                    <a:lumMod val="40000"/>
                    <a:lumOff val="60000"/>
                  </a:schemeClr>
                </a:solidFill>
                <a:cs typeface="B Nazanin" panose="00000400000000000000" pitchFamily="2" charset="-78"/>
              </a:rPr>
              <a:t>، </a:t>
            </a:r>
            <a:r>
              <a:rPr lang="fa-IR" sz="1700" b="1" dirty="0" err="1" smtClean="0">
                <a:solidFill>
                  <a:schemeClr val="accent1">
                    <a:lumMod val="40000"/>
                    <a:lumOff val="60000"/>
                  </a:schemeClr>
                </a:solidFill>
                <a:cs typeface="B Nazanin" panose="00000400000000000000" pitchFamily="2" charset="-78"/>
              </a:rPr>
              <a:t>توکسوپلاسموزیس</a:t>
            </a:r>
            <a:r>
              <a:rPr lang="fa-IR" sz="1700" b="1" dirty="0" smtClean="0">
                <a:solidFill>
                  <a:schemeClr val="accent1">
                    <a:lumMod val="40000"/>
                    <a:lumOff val="60000"/>
                  </a:schemeClr>
                </a:solidFill>
                <a:cs typeface="B Nazanin" panose="00000400000000000000" pitchFamily="2" charset="-78"/>
              </a:rPr>
              <a:t>، </a:t>
            </a:r>
            <a:r>
              <a:rPr lang="fa-IR" sz="1700" b="1" dirty="0" err="1" smtClean="0">
                <a:solidFill>
                  <a:schemeClr val="accent1">
                    <a:lumMod val="40000"/>
                    <a:lumOff val="60000"/>
                  </a:schemeClr>
                </a:solidFill>
                <a:cs typeface="B Nazanin" panose="00000400000000000000" pitchFamily="2" charset="-78"/>
              </a:rPr>
              <a:t>روبلا</a:t>
            </a:r>
            <a:r>
              <a:rPr lang="fa-IR" sz="1700" b="1" dirty="0" smtClean="0">
                <a:solidFill>
                  <a:schemeClr val="accent1">
                    <a:lumMod val="40000"/>
                    <a:lumOff val="60000"/>
                  </a:schemeClr>
                </a:solidFill>
                <a:cs typeface="B Nazanin" panose="00000400000000000000" pitchFamily="2" charset="-78"/>
              </a:rPr>
              <a:t>، سیفلیس و ...</a:t>
            </a:r>
          </a:p>
          <a:p>
            <a:pPr lvl="1" algn="r" rtl="1"/>
            <a:r>
              <a:rPr lang="fa-IR" sz="1700" b="1" dirty="0" smtClean="0">
                <a:solidFill>
                  <a:schemeClr val="accent1">
                    <a:lumMod val="40000"/>
                    <a:lumOff val="60000"/>
                  </a:schemeClr>
                </a:solidFill>
                <a:cs typeface="B Nazanin" panose="00000400000000000000" pitchFamily="2" charset="-78"/>
              </a:rPr>
              <a:t>بیماری های </a:t>
            </a:r>
            <a:r>
              <a:rPr lang="fa-IR" sz="1700" b="1" dirty="0" err="1" smtClean="0">
                <a:solidFill>
                  <a:schemeClr val="accent1">
                    <a:lumMod val="40000"/>
                    <a:lumOff val="60000"/>
                  </a:schemeClr>
                </a:solidFill>
                <a:cs typeface="B Nazanin" panose="00000400000000000000" pitchFamily="2" charset="-78"/>
              </a:rPr>
              <a:t>ایمنولوژیک</a:t>
            </a:r>
            <a:r>
              <a:rPr lang="fa-IR" sz="1700" b="1" dirty="0" smtClean="0">
                <a:solidFill>
                  <a:schemeClr val="accent1">
                    <a:lumMod val="40000"/>
                    <a:lumOff val="60000"/>
                  </a:schemeClr>
                </a:solidFill>
                <a:cs typeface="B Nazanin" panose="00000400000000000000" pitchFamily="2" charset="-78"/>
              </a:rPr>
              <a:t> مانند بیماری های </a:t>
            </a:r>
            <a:r>
              <a:rPr lang="fa-IR" sz="1700" b="1" dirty="0" err="1" smtClean="0">
                <a:solidFill>
                  <a:schemeClr val="accent1">
                    <a:lumMod val="40000"/>
                    <a:lumOff val="60000"/>
                  </a:schemeClr>
                </a:solidFill>
                <a:cs typeface="B Nazanin" panose="00000400000000000000" pitchFamily="2" charset="-78"/>
              </a:rPr>
              <a:t>اتوایمیون</a:t>
            </a:r>
            <a:endParaRPr lang="fa-IR" sz="1700" b="1" dirty="0" smtClean="0">
              <a:solidFill>
                <a:schemeClr val="accent1">
                  <a:lumMod val="40000"/>
                  <a:lumOff val="60000"/>
                </a:schemeClr>
              </a:solidFill>
              <a:cs typeface="B Nazanin" panose="00000400000000000000" pitchFamily="2" charset="-78"/>
            </a:endParaRPr>
          </a:p>
          <a:p>
            <a:pPr lvl="1" algn="r" rtl="1"/>
            <a:r>
              <a:rPr lang="fa-IR" sz="1700" b="1" dirty="0" smtClean="0">
                <a:solidFill>
                  <a:schemeClr val="accent1">
                    <a:lumMod val="40000"/>
                    <a:lumOff val="60000"/>
                  </a:schemeClr>
                </a:solidFill>
                <a:cs typeface="B Nazanin" panose="00000400000000000000" pitchFamily="2" charset="-78"/>
              </a:rPr>
              <a:t>اختلالات رحمی مانند ناهنجاری های بدو تولد یا اکتسابی رحمی</a:t>
            </a:r>
          </a:p>
          <a:p>
            <a:pPr lvl="1" algn="r" rtl="1"/>
            <a:r>
              <a:rPr lang="fa-IR" sz="1700" b="1" dirty="0" smtClean="0">
                <a:solidFill>
                  <a:schemeClr val="accent1">
                    <a:lumMod val="40000"/>
                    <a:lumOff val="60000"/>
                  </a:schemeClr>
                </a:solidFill>
                <a:cs typeface="B Nazanin" panose="00000400000000000000" pitchFamily="2" charset="-78"/>
              </a:rPr>
              <a:t>برخی از داروها مانند </a:t>
            </a:r>
            <a:r>
              <a:rPr lang="fa-IR" sz="1700" b="1" dirty="0" err="1" smtClean="0">
                <a:solidFill>
                  <a:schemeClr val="accent1">
                    <a:lumMod val="40000"/>
                    <a:lumOff val="60000"/>
                  </a:schemeClr>
                </a:solidFill>
                <a:cs typeface="B Nazanin" panose="00000400000000000000" pitchFamily="2" charset="-78"/>
              </a:rPr>
              <a:t>رتینوئیدها</a:t>
            </a:r>
            <a:r>
              <a:rPr lang="fa-IR" sz="1700" b="1" dirty="0" smtClean="0">
                <a:solidFill>
                  <a:schemeClr val="accent1">
                    <a:lumMod val="40000"/>
                    <a:lumOff val="60000"/>
                  </a:schemeClr>
                </a:solidFill>
                <a:cs typeface="B Nazanin" panose="00000400000000000000" pitchFamily="2" charset="-78"/>
              </a:rPr>
              <a:t>، </a:t>
            </a:r>
            <a:r>
              <a:rPr lang="fa-IR" sz="1700" b="1" dirty="0" err="1" smtClean="0">
                <a:solidFill>
                  <a:schemeClr val="accent1">
                    <a:lumMod val="40000"/>
                    <a:lumOff val="60000"/>
                  </a:schemeClr>
                </a:solidFill>
                <a:cs typeface="B Nazanin" panose="00000400000000000000" pitchFamily="2" charset="-78"/>
              </a:rPr>
              <a:t>متوترکسات</a:t>
            </a:r>
            <a:r>
              <a:rPr lang="fa-IR" sz="1700" b="1" dirty="0" smtClean="0">
                <a:solidFill>
                  <a:schemeClr val="accent1">
                    <a:lumMod val="40000"/>
                    <a:lumOff val="60000"/>
                  </a:schemeClr>
                </a:solidFill>
                <a:cs typeface="B Nazanin" panose="00000400000000000000" pitchFamily="2" charset="-78"/>
              </a:rPr>
              <a:t> و ...</a:t>
            </a:r>
          </a:p>
          <a:p>
            <a:pPr lvl="1" algn="r" rtl="1"/>
            <a:r>
              <a:rPr lang="fa-IR" sz="1700" b="1" dirty="0" smtClean="0">
                <a:solidFill>
                  <a:schemeClr val="accent1">
                    <a:lumMod val="40000"/>
                    <a:lumOff val="60000"/>
                  </a:schemeClr>
                </a:solidFill>
                <a:cs typeface="B Nazanin" panose="00000400000000000000" pitchFamily="2" charset="-78"/>
              </a:rPr>
              <a:t>عوامل محیط و  اجتماعی مانند مواجهه با </a:t>
            </a:r>
            <a:r>
              <a:rPr lang="fa-IR" sz="1700" b="1" dirty="0" err="1" smtClean="0">
                <a:solidFill>
                  <a:schemeClr val="accent1">
                    <a:lumMod val="40000"/>
                    <a:lumOff val="60000"/>
                  </a:schemeClr>
                </a:solidFill>
                <a:cs typeface="B Nazanin" panose="00000400000000000000" pitchFamily="2" charset="-78"/>
              </a:rPr>
              <a:t>تشعشعات</a:t>
            </a:r>
            <a:r>
              <a:rPr lang="fa-IR" sz="1700" b="1" dirty="0" smtClean="0">
                <a:solidFill>
                  <a:schemeClr val="accent1">
                    <a:lumMod val="40000"/>
                    <a:lumOff val="60000"/>
                  </a:schemeClr>
                </a:solidFill>
                <a:cs typeface="B Nazanin" panose="00000400000000000000" pitchFamily="2" charset="-78"/>
              </a:rPr>
              <a:t>، سموم، استرس، سوء مصرف مواد، استعمال سیگار و ...</a:t>
            </a:r>
            <a:endParaRPr lang="en-US" sz="1700" b="1" dirty="0">
              <a:solidFill>
                <a:schemeClr val="accent1">
                  <a:lumMod val="40000"/>
                  <a:lumOff val="60000"/>
                </a:schemeClr>
              </a:solidFill>
              <a:cs typeface="B Nazanin" panose="00000400000000000000" pitchFamily="2" charset="-78"/>
            </a:endParaRPr>
          </a:p>
        </p:txBody>
      </p:sp>
    </p:spTree>
    <p:extLst>
      <p:ext uri="{BB962C8B-B14F-4D97-AF65-F5344CB8AC3E}">
        <p14:creationId xmlns:p14="http://schemas.microsoft.com/office/powerpoint/2010/main" val="25060489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5"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9273"/>
          </a:xfrm>
          <a:solidFill>
            <a:schemeClr val="accent2">
              <a:lumMod val="50000"/>
            </a:schemeClr>
          </a:solidFill>
        </p:spPr>
        <p:txBody>
          <a:bodyPr vert="horz" lIns="91440" tIns="45720" rIns="91440" bIns="45720" rtlCol="0" anchor="ctr">
            <a:normAutofit/>
          </a:bodyPr>
          <a:lstStyle/>
          <a:p>
            <a:pPr algn="r" rtl="1"/>
            <a:r>
              <a:rPr lang="fa-IR" sz="2800" dirty="0">
                <a:solidFill>
                  <a:schemeClr val="accent1">
                    <a:lumMod val="40000"/>
                    <a:lumOff val="60000"/>
                  </a:schemeClr>
                </a:solidFill>
                <a:latin typeface="+mn-lt"/>
                <a:ea typeface="+mn-ea"/>
                <a:cs typeface="B Titr" panose="00000700000000000000" pitchFamily="2" charset="-78"/>
              </a:rPr>
              <a:t>تعاریف و اصطلاحات </a:t>
            </a:r>
            <a:r>
              <a:rPr lang="fa-IR" sz="2800" dirty="0" smtClean="0">
                <a:solidFill>
                  <a:schemeClr val="accent1">
                    <a:lumMod val="40000"/>
                    <a:lumOff val="60000"/>
                  </a:schemeClr>
                </a:solidFill>
                <a:latin typeface="+mn-lt"/>
                <a:ea typeface="+mn-ea"/>
                <a:cs typeface="B Titr" panose="00000700000000000000" pitchFamily="2" charset="-78"/>
              </a:rPr>
              <a:t>کلی برنامه- ادامه</a:t>
            </a:r>
            <a:endParaRPr lang="en-US" sz="2800" dirty="0">
              <a:solidFill>
                <a:schemeClr val="accent1">
                  <a:lumMod val="40000"/>
                  <a:lumOff val="60000"/>
                </a:schemeClr>
              </a:solidFill>
              <a:latin typeface="+mn-lt"/>
              <a:ea typeface="+mn-ea"/>
              <a:cs typeface="B Titr" panose="00000700000000000000" pitchFamily="2" charset="-78"/>
            </a:endParaRPr>
          </a:p>
        </p:txBody>
      </p:sp>
      <p:sp>
        <p:nvSpPr>
          <p:cNvPr id="3" name="Content Placeholder 2"/>
          <p:cNvSpPr>
            <a:spLocks noGrp="1"/>
          </p:cNvSpPr>
          <p:nvPr>
            <p:ph idx="1"/>
          </p:nvPr>
        </p:nvSpPr>
        <p:spPr>
          <a:xfrm>
            <a:off x="304800" y="838200"/>
            <a:ext cx="8610600" cy="5715000"/>
          </a:xfrm>
          <a:solidFill>
            <a:schemeClr val="accent2">
              <a:lumMod val="50000"/>
            </a:schemeClr>
          </a:solidFill>
          <a:ln>
            <a:noFill/>
          </a:ln>
          <a:effectLst>
            <a:glow rad="228600">
              <a:schemeClr val="accent1">
                <a:satMod val="175000"/>
                <a:alpha val="40000"/>
              </a:schemeClr>
            </a:glow>
          </a:effectLst>
        </p:spPr>
        <p:style>
          <a:lnRef idx="0">
            <a:scrgbClr r="0" g="0" b="0"/>
          </a:lnRef>
          <a:fillRef idx="0">
            <a:scrgbClr r="0" g="0" b="0"/>
          </a:fillRef>
          <a:effectRef idx="0">
            <a:scrgbClr r="0" g="0" b="0"/>
          </a:effectRef>
          <a:fontRef idx="minor">
            <a:schemeClr val="lt1"/>
          </a:fontRef>
        </p:style>
        <p:txBody>
          <a:bodyPr vert="horz" lIns="91440" tIns="45720" rIns="91440" bIns="45720" rtlCol="0">
            <a:normAutofit fontScale="70000" lnSpcReduction="20000"/>
          </a:bodyPr>
          <a:lstStyle/>
          <a:p>
            <a:pPr algn="r" rtl="1"/>
            <a:endParaRPr lang="en-US" sz="2800" b="1" dirty="0">
              <a:solidFill>
                <a:schemeClr val="accent1">
                  <a:lumMod val="40000"/>
                  <a:lumOff val="60000"/>
                </a:schemeClr>
              </a:solidFill>
              <a:cs typeface="B Nazanin" panose="00000400000000000000" pitchFamily="2" charset="-78"/>
            </a:endParaRPr>
          </a:p>
          <a:p>
            <a:pPr algn="just" rtl="1"/>
            <a:r>
              <a:rPr lang="ar-SA" sz="3100" b="1" u="sng" dirty="0">
                <a:solidFill>
                  <a:schemeClr val="accent1">
                    <a:lumMod val="40000"/>
                    <a:lumOff val="60000"/>
                  </a:schemeClr>
                </a:solidFill>
                <a:cs typeface="B Nazanin" panose="00000400000000000000" pitchFamily="2" charset="-78"/>
              </a:rPr>
              <a:t>انواع مداخلات</a:t>
            </a:r>
            <a:r>
              <a:rPr lang="fa-IR" sz="2800" b="1" dirty="0">
                <a:solidFill>
                  <a:schemeClr val="accent1">
                    <a:lumMod val="40000"/>
                    <a:lumOff val="60000"/>
                  </a:schemeClr>
                </a:solidFill>
                <a:cs typeface="B Nazanin" panose="00000400000000000000" pitchFamily="2" charset="-78"/>
              </a:rPr>
              <a:t>:</a:t>
            </a:r>
            <a:r>
              <a:rPr lang="ar-SA" sz="2800" b="1" dirty="0">
                <a:solidFill>
                  <a:schemeClr val="accent1">
                    <a:lumMod val="40000"/>
                    <a:lumOff val="60000"/>
                  </a:schemeClr>
                </a:solidFill>
                <a:cs typeface="B Nazanin" panose="00000400000000000000" pitchFamily="2" charset="-78"/>
              </a:rPr>
              <a:t> دو دسته</a:t>
            </a:r>
            <a:r>
              <a:rPr lang="fa-IR" sz="2800" b="1" dirty="0">
                <a:solidFill>
                  <a:schemeClr val="accent1">
                    <a:lumMod val="40000"/>
                    <a:lumOff val="60000"/>
                  </a:schemeClr>
                </a:solidFill>
                <a:cs typeface="B Nazanin" panose="00000400000000000000" pitchFamily="2" charset="-78"/>
              </a:rPr>
              <a:t> کلی</a:t>
            </a:r>
            <a:r>
              <a:rPr lang="ar-SA" sz="2800" b="1" dirty="0">
                <a:solidFill>
                  <a:schemeClr val="accent1">
                    <a:lumMod val="40000"/>
                    <a:lumOff val="60000"/>
                  </a:schemeClr>
                </a:solidFill>
                <a:cs typeface="B Nazanin" panose="00000400000000000000" pitchFamily="2" charset="-78"/>
              </a:rPr>
              <a:t> "خدمات آموزشی/مراقبتی" و "همکاری‌های </a:t>
            </a:r>
            <a:r>
              <a:rPr lang="ar-SA" sz="2800" b="1" dirty="0" smtClean="0">
                <a:solidFill>
                  <a:schemeClr val="accent1">
                    <a:lumMod val="40000"/>
                    <a:lumOff val="60000"/>
                  </a:schemeClr>
                </a:solidFill>
                <a:cs typeface="B Nazanin" panose="00000400000000000000" pitchFamily="2" charset="-78"/>
              </a:rPr>
              <a:t>بین</a:t>
            </a:r>
            <a:r>
              <a:rPr lang="fa-IR" sz="2800" b="1" dirty="0" smtClean="0">
                <a:solidFill>
                  <a:schemeClr val="accent1">
                    <a:lumMod val="40000"/>
                    <a:lumOff val="60000"/>
                  </a:schemeClr>
                </a:solidFill>
                <a:cs typeface="B Nazanin" panose="00000400000000000000" pitchFamily="2" charset="-78"/>
              </a:rPr>
              <a:t>‌</a:t>
            </a:r>
            <a:r>
              <a:rPr lang="ar-SA" sz="2800" b="1" dirty="0" smtClean="0">
                <a:solidFill>
                  <a:schemeClr val="accent1">
                    <a:lumMod val="40000"/>
                    <a:lumOff val="60000"/>
                  </a:schemeClr>
                </a:solidFill>
                <a:cs typeface="B Nazanin" panose="00000400000000000000" pitchFamily="2" charset="-78"/>
              </a:rPr>
              <a:t>بخشی</a:t>
            </a:r>
            <a:r>
              <a:rPr lang="fa-IR" sz="2800" b="1" dirty="0" smtClean="0">
                <a:solidFill>
                  <a:schemeClr val="accent1">
                    <a:lumMod val="40000"/>
                    <a:lumOff val="60000"/>
                  </a:schemeClr>
                </a:solidFill>
                <a:cs typeface="B Nazanin" panose="00000400000000000000" pitchFamily="2" charset="-78"/>
              </a:rPr>
              <a:t>"</a:t>
            </a:r>
            <a:r>
              <a:rPr lang="ar-SA" sz="2800" b="1" dirty="0" smtClean="0">
                <a:solidFill>
                  <a:schemeClr val="accent1">
                    <a:lumMod val="40000"/>
                    <a:lumOff val="60000"/>
                  </a:schemeClr>
                </a:solidFill>
                <a:cs typeface="B Nazanin" panose="00000400000000000000" pitchFamily="2" charset="-78"/>
              </a:rPr>
              <a:t>.</a:t>
            </a:r>
            <a:endParaRPr lang="en-US" sz="2800" b="1" dirty="0">
              <a:solidFill>
                <a:schemeClr val="accent1">
                  <a:lumMod val="40000"/>
                  <a:lumOff val="60000"/>
                </a:schemeClr>
              </a:solidFill>
              <a:cs typeface="B Nazanin" panose="00000400000000000000" pitchFamily="2" charset="-78"/>
            </a:endParaRPr>
          </a:p>
          <a:p>
            <a:pPr algn="r" rtl="1"/>
            <a:endParaRPr lang="fa-IR" sz="2800" b="1" dirty="0">
              <a:solidFill>
                <a:schemeClr val="accent1">
                  <a:lumMod val="40000"/>
                  <a:lumOff val="60000"/>
                </a:schemeClr>
              </a:solidFill>
              <a:cs typeface="B Nazanin" panose="00000400000000000000" pitchFamily="2" charset="-78"/>
            </a:endParaRPr>
          </a:p>
          <a:p>
            <a:pPr algn="just" rtl="1"/>
            <a:r>
              <a:rPr lang="fa-IR" sz="3100" b="1" u="sng" dirty="0">
                <a:solidFill>
                  <a:schemeClr val="accent1">
                    <a:lumMod val="40000"/>
                    <a:lumOff val="60000"/>
                  </a:schemeClr>
                </a:solidFill>
                <a:cs typeface="B Nazanin" panose="00000400000000000000" pitchFamily="2" charset="-78"/>
              </a:rPr>
              <a:t>گروه هدف خدمت</a:t>
            </a:r>
            <a:r>
              <a:rPr lang="fa-IR" sz="2800" b="1" dirty="0">
                <a:solidFill>
                  <a:schemeClr val="accent1">
                    <a:lumMod val="40000"/>
                    <a:lumOff val="60000"/>
                  </a:schemeClr>
                </a:solidFill>
                <a:cs typeface="B Nazanin" panose="00000400000000000000" pitchFamily="2" charset="-78"/>
              </a:rPr>
              <a:t>:</a:t>
            </a:r>
            <a:r>
              <a:rPr lang="ar-SA" sz="2800" b="1" dirty="0">
                <a:solidFill>
                  <a:schemeClr val="accent1">
                    <a:lumMod val="40000"/>
                    <a:lumOff val="60000"/>
                  </a:schemeClr>
                </a:solidFill>
                <a:cs typeface="B Nazanin" panose="00000400000000000000" pitchFamily="2" charset="-78"/>
              </a:rPr>
              <a:t> گروه</a:t>
            </a:r>
            <a:r>
              <a:rPr lang="fa-IR" sz="2800" b="1" dirty="0">
                <a:solidFill>
                  <a:schemeClr val="accent1">
                    <a:lumMod val="40000"/>
                    <a:lumOff val="60000"/>
                  </a:schemeClr>
                </a:solidFill>
                <a:cs typeface="B Nazanin" panose="00000400000000000000" pitchFamily="2" charset="-78"/>
              </a:rPr>
              <a:t>‌های</a:t>
            </a:r>
            <a:r>
              <a:rPr lang="ar-SA" sz="2800" b="1" dirty="0">
                <a:solidFill>
                  <a:schemeClr val="accent1">
                    <a:lumMod val="40000"/>
                    <a:lumOff val="60000"/>
                  </a:schemeClr>
                </a:solidFill>
                <a:cs typeface="B Nazanin" panose="00000400000000000000" pitchFamily="2" charset="-78"/>
              </a:rPr>
              <a:t> سنی </a:t>
            </a:r>
            <a:r>
              <a:rPr lang="fa-IR" sz="2800" b="1" dirty="0">
                <a:solidFill>
                  <a:schemeClr val="accent1">
                    <a:lumMod val="40000"/>
                    <a:lumOff val="60000"/>
                  </a:schemeClr>
                </a:solidFill>
                <a:cs typeface="B Nazanin" panose="00000400000000000000" pitchFamily="2" charset="-78"/>
              </a:rPr>
              <a:t>"</a:t>
            </a:r>
            <a:r>
              <a:rPr lang="ar-SA" sz="2800" b="1" dirty="0">
                <a:solidFill>
                  <a:schemeClr val="accent1">
                    <a:lumMod val="40000"/>
                    <a:lumOff val="60000"/>
                  </a:schemeClr>
                </a:solidFill>
                <a:cs typeface="B Nazanin" panose="00000400000000000000" pitchFamily="2" charset="-78"/>
              </a:rPr>
              <a:t>نوجوانان"، "جوانان"، "میانسالان"، و گروه‌های هدف خدمات</a:t>
            </a:r>
            <a:r>
              <a:rPr lang="fa-IR" sz="2800" b="1" dirty="0">
                <a:solidFill>
                  <a:schemeClr val="accent1">
                    <a:lumMod val="40000"/>
                    <a:lumOff val="60000"/>
                  </a:schemeClr>
                </a:solidFill>
                <a:cs typeface="B Nazanin" panose="00000400000000000000" pitchFamily="2" charset="-78"/>
              </a:rPr>
              <a:t> مراقبت</a:t>
            </a:r>
            <a:r>
              <a:rPr lang="ar-SA" sz="2800" b="1" dirty="0">
                <a:solidFill>
                  <a:schemeClr val="accent1">
                    <a:lumMod val="40000"/>
                    <a:lumOff val="60000"/>
                  </a:schemeClr>
                </a:solidFill>
                <a:cs typeface="B Nazanin" panose="00000400000000000000" pitchFamily="2" charset="-78"/>
              </a:rPr>
              <a:t> "پیش از بارداری"، "نیمه اول بارداری"، "مشاوره باروری سالم و فرزندآوری" و "دریافت کنندگان آموزش‌های هنگام ازدواج".</a:t>
            </a:r>
            <a:endParaRPr lang="en-US" sz="2800" b="1" dirty="0">
              <a:solidFill>
                <a:schemeClr val="accent1">
                  <a:lumMod val="40000"/>
                  <a:lumOff val="60000"/>
                </a:schemeClr>
              </a:solidFill>
              <a:cs typeface="B Nazanin" panose="00000400000000000000" pitchFamily="2" charset="-78"/>
            </a:endParaRPr>
          </a:p>
          <a:p>
            <a:pPr marL="0" indent="0" algn="r" rtl="1">
              <a:buNone/>
            </a:pPr>
            <a:endParaRPr lang="en-US" sz="2800" b="1" dirty="0">
              <a:solidFill>
                <a:schemeClr val="accent1">
                  <a:lumMod val="40000"/>
                  <a:lumOff val="60000"/>
                </a:schemeClr>
              </a:solidFill>
              <a:cs typeface="B Nazanin" panose="00000400000000000000" pitchFamily="2" charset="-78"/>
            </a:endParaRPr>
          </a:p>
          <a:p>
            <a:pPr algn="just" rtl="1"/>
            <a:r>
              <a:rPr lang="ar-SA" sz="3100" b="1" u="sng" dirty="0">
                <a:solidFill>
                  <a:schemeClr val="accent1">
                    <a:lumMod val="40000"/>
                    <a:lumOff val="60000"/>
                  </a:schemeClr>
                </a:solidFill>
                <a:cs typeface="B Nazanin" panose="00000400000000000000" pitchFamily="2" charset="-78"/>
              </a:rPr>
              <a:t>ارایه </a:t>
            </a:r>
            <a:r>
              <a:rPr lang="fa-IR" sz="3100" b="1" u="sng" dirty="0">
                <a:solidFill>
                  <a:schemeClr val="accent1">
                    <a:lumMod val="40000"/>
                    <a:lumOff val="60000"/>
                  </a:schemeClr>
                </a:solidFill>
                <a:cs typeface="B Nazanin" panose="00000400000000000000" pitchFamily="2" charset="-78"/>
              </a:rPr>
              <a:t>دهنده </a:t>
            </a:r>
            <a:r>
              <a:rPr lang="ar-SA" sz="3100" b="1" u="sng" dirty="0">
                <a:solidFill>
                  <a:schemeClr val="accent1">
                    <a:lumMod val="40000"/>
                    <a:lumOff val="60000"/>
                  </a:schemeClr>
                </a:solidFill>
                <a:cs typeface="B Nazanin" panose="00000400000000000000" pitchFamily="2" charset="-78"/>
              </a:rPr>
              <a:t>خدمت</a:t>
            </a:r>
            <a:r>
              <a:rPr lang="fa-IR" sz="3100" b="1" u="sng" dirty="0">
                <a:solidFill>
                  <a:schemeClr val="accent1">
                    <a:lumMod val="40000"/>
                    <a:lumOff val="60000"/>
                  </a:schemeClr>
                </a:solidFill>
                <a:cs typeface="B Nazanin" panose="00000400000000000000" pitchFamily="2" charset="-78"/>
              </a:rPr>
              <a:t>:</a:t>
            </a:r>
            <a:r>
              <a:rPr lang="ar-SA" sz="3100" b="1" u="sng" dirty="0">
                <a:solidFill>
                  <a:schemeClr val="accent1">
                    <a:lumMod val="40000"/>
                    <a:lumOff val="60000"/>
                  </a:schemeClr>
                </a:solidFill>
                <a:cs typeface="B Nazanin" panose="00000400000000000000" pitchFamily="2" charset="-78"/>
              </a:rPr>
              <a:t> </a:t>
            </a:r>
            <a:r>
              <a:rPr lang="fa-IR" sz="2800" b="1" dirty="0">
                <a:solidFill>
                  <a:schemeClr val="accent1">
                    <a:lumMod val="40000"/>
                    <a:lumOff val="60000"/>
                  </a:schemeClr>
                </a:solidFill>
                <a:cs typeface="B Nazanin" panose="00000400000000000000" pitchFamily="2" charset="-78"/>
              </a:rPr>
              <a:t>کارکنان در </a:t>
            </a:r>
            <a:r>
              <a:rPr lang="ar-SA" sz="2800" b="1" dirty="0">
                <a:solidFill>
                  <a:schemeClr val="accent1">
                    <a:lumMod val="40000"/>
                    <a:lumOff val="60000"/>
                  </a:schemeClr>
                </a:solidFill>
                <a:cs typeface="B Nazanin" panose="00000400000000000000" pitchFamily="2" charset="-78"/>
              </a:rPr>
              <a:t>سطح اول</a:t>
            </a:r>
            <a:r>
              <a:rPr lang="fa-IR" sz="2800" b="1" dirty="0">
                <a:solidFill>
                  <a:schemeClr val="accent1">
                    <a:lumMod val="40000"/>
                    <a:lumOff val="60000"/>
                  </a:schemeClr>
                </a:solidFill>
                <a:cs typeface="B Nazanin" panose="00000400000000000000" pitchFamily="2" charset="-78"/>
              </a:rPr>
              <a:t> </a:t>
            </a:r>
            <a:r>
              <a:rPr lang="ar-SA" sz="2800" b="1" dirty="0">
                <a:solidFill>
                  <a:schemeClr val="accent1">
                    <a:lumMod val="40000"/>
                    <a:lumOff val="60000"/>
                  </a:schemeClr>
                </a:solidFill>
                <a:cs typeface="B Nazanin" panose="00000400000000000000" pitchFamily="2" charset="-78"/>
              </a:rPr>
              <a:t>نظام ارایه خدمات سلامت </a:t>
            </a:r>
            <a:r>
              <a:rPr lang="fa-IR" sz="2800" b="1" dirty="0">
                <a:solidFill>
                  <a:schemeClr val="accent1">
                    <a:lumMod val="40000"/>
                    <a:lumOff val="60000"/>
                  </a:schemeClr>
                </a:solidFill>
                <a:cs typeface="B Nazanin" panose="00000400000000000000" pitchFamily="2" charset="-78"/>
              </a:rPr>
              <a:t>شامل بهورز، مراقب سلامت، </a:t>
            </a:r>
            <a:r>
              <a:rPr lang="fa-IR" sz="2800" b="1" dirty="0" smtClean="0">
                <a:solidFill>
                  <a:schemeClr val="accent1">
                    <a:lumMod val="40000"/>
                    <a:lumOff val="60000"/>
                  </a:schemeClr>
                </a:solidFill>
                <a:cs typeface="B Nazanin" panose="00000400000000000000" pitchFamily="2" charset="-78"/>
              </a:rPr>
              <a:t>ماما/ماما مراقب و </a:t>
            </a:r>
            <a:r>
              <a:rPr lang="fa-IR" sz="2800" b="1" dirty="0">
                <a:solidFill>
                  <a:schemeClr val="accent1">
                    <a:lumMod val="40000"/>
                    <a:lumOff val="60000"/>
                  </a:schemeClr>
                </a:solidFill>
                <a:cs typeface="B Nazanin" panose="00000400000000000000" pitchFamily="2" charset="-78"/>
              </a:rPr>
              <a:t>پزشک عمومی.</a:t>
            </a:r>
          </a:p>
          <a:p>
            <a:pPr algn="r" rtl="1"/>
            <a:endParaRPr lang="en-US" sz="2800" b="1" dirty="0">
              <a:solidFill>
                <a:schemeClr val="accent1">
                  <a:lumMod val="40000"/>
                  <a:lumOff val="60000"/>
                </a:schemeClr>
              </a:solidFill>
              <a:cs typeface="B Nazanin" panose="00000400000000000000" pitchFamily="2" charset="-78"/>
            </a:endParaRPr>
          </a:p>
          <a:p>
            <a:pPr algn="just" rtl="1"/>
            <a:r>
              <a:rPr lang="fa-IR" sz="3100" b="1" u="sng" dirty="0">
                <a:solidFill>
                  <a:schemeClr val="accent1">
                    <a:lumMod val="40000"/>
                    <a:lumOff val="60000"/>
                  </a:schemeClr>
                </a:solidFill>
                <a:cs typeface="B Nazanin" panose="00000400000000000000" pitchFamily="2" charset="-78"/>
              </a:rPr>
              <a:t>مکان ارایه خدمت: </a:t>
            </a:r>
            <a:r>
              <a:rPr lang="ar-SA" sz="2800" b="1" dirty="0">
                <a:solidFill>
                  <a:schemeClr val="accent1">
                    <a:lumMod val="40000"/>
                    <a:lumOff val="60000"/>
                  </a:schemeClr>
                </a:solidFill>
                <a:cs typeface="B Nazanin" panose="00000400000000000000" pitchFamily="2" charset="-78"/>
              </a:rPr>
              <a:t>خانه</a:t>
            </a:r>
            <a:r>
              <a:rPr lang="fa-IR" sz="2800" b="1" dirty="0">
                <a:solidFill>
                  <a:schemeClr val="accent1">
                    <a:lumMod val="40000"/>
                    <a:lumOff val="60000"/>
                  </a:schemeClr>
                </a:solidFill>
                <a:cs typeface="B Nazanin" panose="00000400000000000000" pitchFamily="2" charset="-78"/>
              </a:rPr>
              <a:t>‌</a:t>
            </a:r>
            <a:r>
              <a:rPr lang="ar-SA" sz="2800" b="1" dirty="0">
                <a:solidFill>
                  <a:schemeClr val="accent1">
                    <a:lumMod val="40000"/>
                    <a:lumOff val="60000"/>
                  </a:schemeClr>
                </a:solidFill>
                <a:cs typeface="B Nazanin" panose="00000400000000000000" pitchFamily="2" charset="-78"/>
              </a:rPr>
              <a:t>های بهداشت، پایگاه سلامت/پایگاه پزشک عمومی خانواده و مرکز خدمات جامع سلامت شهری و روستایی (و عشایری در صورت وجود) </a:t>
            </a:r>
            <a:r>
              <a:rPr lang="fa-IR" sz="2800" b="1" dirty="0">
                <a:solidFill>
                  <a:schemeClr val="accent1">
                    <a:lumMod val="40000"/>
                    <a:lumOff val="60000"/>
                  </a:schemeClr>
                </a:solidFill>
                <a:cs typeface="B Nazanin" panose="00000400000000000000" pitchFamily="2" charset="-78"/>
              </a:rPr>
              <a:t>در </a:t>
            </a:r>
            <a:r>
              <a:rPr lang="ar-SA" sz="2800" b="1" dirty="0">
                <a:solidFill>
                  <a:schemeClr val="accent1">
                    <a:lumMod val="40000"/>
                    <a:lumOff val="60000"/>
                  </a:schemeClr>
                </a:solidFill>
                <a:cs typeface="B Nazanin" panose="00000400000000000000" pitchFamily="2" charset="-78"/>
              </a:rPr>
              <a:t>سراسر کشور.</a:t>
            </a:r>
            <a:endParaRPr lang="en-US" sz="2800" b="1" dirty="0">
              <a:solidFill>
                <a:schemeClr val="accent1">
                  <a:lumMod val="40000"/>
                  <a:lumOff val="60000"/>
                </a:schemeClr>
              </a:solidFill>
              <a:cs typeface="B Nazanin" panose="00000400000000000000" pitchFamily="2" charset="-78"/>
            </a:endParaRPr>
          </a:p>
          <a:p>
            <a:pPr algn="r" rtl="1"/>
            <a:endParaRPr lang="en-US" sz="2800" b="1" dirty="0">
              <a:solidFill>
                <a:schemeClr val="accent1">
                  <a:lumMod val="40000"/>
                  <a:lumOff val="60000"/>
                </a:schemeClr>
              </a:solidFill>
              <a:cs typeface="B Nazanin" panose="00000400000000000000" pitchFamily="2" charset="-78"/>
            </a:endParaRPr>
          </a:p>
        </p:txBody>
      </p:sp>
    </p:spTree>
    <p:extLst>
      <p:ext uri="{BB962C8B-B14F-4D97-AF65-F5344CB8AC3E}">
        <p14:creationId xmlns:p14="http://schemas.microsoft.com/office/powerpoint/2010/main" val="23788443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a:solidFill>
            <a:schemeClr val="accent2">
              <a:lumMod val="50000"/>
            </a:schemeClr>
          </a:solidFill>
        </p:spPr>
        <p:txBody>
          <a:bodyPr vert="horz" lIns="91440" tIns="45720" rIns="91440" bIns="45720" rtlCol="0" anchor="ctr">
            <a:normAutofit/>
          </a:bodyPr>
          <a:lstStyle/>
          <a:p>
            <a:pPr algn="r" rtl="1"/>
            <a:r>
              <a:rPr lang="fa-IR" sz="2800" dirty="0">
                <a:solidFill>
                  <a:schemeClr val="accent1">
                    <a:lumMod val="40000"/>
                    <a:lumOff val="60000"/>
                  </a:schemeClr>
                </a:solidFill>
                <a:latin typeface="+mn-lt"/>
                <a:ea typeface="+mn-ea"/>
                <a:cs typeface="B Titr" panose="00000700000000000000" pitchFamily="2" charset="-78"/>
              </a:rPr>
              <a:t>تکالیف و الزامات قانونی</a:t>
            </a:r>
            <a:endParaRPr lang="en-US" sz="2800" dirty="0">
              <a:solidFill>
                <a:schemeClr val="accent1">
                  <a:lumMod val="40000"/>
                  <a:lumOff val="60000"/>
                </a:schemeClr>
              </a:solidFill>
              <a:latin typeface="+mn-lt"/>
              <a:ea typeface="+mn-ea"/>
              <a:cs typeface="B Titr" panose="00000700000000000000" pitchFamily="2" charset="-78"/>
            </a:endParaRPr>
          </a:p>
        </p:txBody>
      </p:sp>
      <p:sp>
        <p:nvSpPr>
          <p:cNvPr id="3" name="Content Placeholder 2"/>
          <p:cNvSpPr>
            <a:spLocks noGrp="1"/>
          </p:cNvSpPr>
          <p:nvPr>
            <p:ph idx="1"/>
          </p:nvPr>
        </p:nvSpPr>
        <p:spPr>
          <a:xfrm>
            <a:off x="381000" y="3505200"/>
            <a:ext cx="8375250" cy="1447800"/>
          </a:xfrm>
          <a:solidFill>
            <a:srgbClr val="003300"/>
          </a:solidFill>
          <a:ln>
            <a:solidFill>
              <a:schemeClr val="accent6">
                <a:lumMod val="50000"/>
              </a:schemeClr>
            </a:solidFill>
            <a:prstDash val="sysDash"/>
          </a:ln>
          <a:effectLst>
            <a:glow rad="101600">
              <a:srgbClr val="003300">
                <a:alpha val="40000"/>
              </a:srgbClr>
            </a:glow>
          </a:effectLst>
        </p:spPr>
        <p:txBody>
          <a:bodyPr vert="horz" lIns="288000" tIns="72000" rIns="144000" bIns="45720" rtlCol="0">
            <a:normAutofit fontScale="92500" lnSpcReduction="10000"/>
          </a:bodyPr>
          <a:lstStyle/>
          <a:p>
            <a:pPr marL="0" indent="0" algn="ctr" defTabSz="685800" rtl="1">
              <a:lnSpc>
                <a:spcPct val="100000"/>
              </a:lnSpc>
              <a:spcBef>
                <a:spcPts val="750"/>
              </a:spcBef>
              <a:buNone/>
            </a:pPr>
            <a:r>
              <a:rPr lang="fa-IR" sz="2300" b="1" dirty="0">
                <a:solidFill>
                  <a:schemeClr val="accent1">
                    <a:lumMod val="20000"/>
                    <a:lumOff val="80000"/>
                  </a:schemeClr>
                </a:solidFill>
                <a:cs typeface="B Nazanin" panose="00000400000000000000" pitchFamily="2" charset="-78"/>
              </a:rPr>
              <a:t>قانون حمایت از خانواده و جوانی جمعیت- ماده 55</a:t>
            </a:r>
          </a:p>
          <a:p>
            <a:pPr marL="514350" lvl="1" indent="-171450" defTabSz="685800">
              <a:lnSpc>
                <a:spcPct val="90000"/>
              </a:lnSpc>
              <a:spcBef>
                <a:spcPts val="375"/>
              </a:spcBef>
            </a:pPr>
            <a:endParaRPr lang="fa-IR" dirty="0"/>
          </a:p>
          <a:p>
            <a:pPr marL="342900" lvl="1" indent="0" algn="just" defTabSz="685800" rtl="1">
              <a:lnSpc>
                <a:spcPct val="90000"/>
              </a:lnSpc>
              <a:spcBef>
                <a:spcPts val="375"/>
              </a:spcBef>
              <a:buNone/>
            </a:pPr>
            <a:r>
              <a:rPr lang="fa-IR" dirty="0">
                <a:solidFill>
                  <a:srgbClr val="FFFF99"/>
                </a:solidFill>
                <a:cs typeface="B Nazanin" panose="00000400000000000000" pitchFamily="2" charset="-78"/>
              </a:rPr>
              <a:t>وزارت بهداشت، درمان و آموزش پزشکی مکلف شده است "برنامه جامعی برای مهار، پایش، پیشگیری و کاهش سقط خود به خودی جنین، به صورت ادغام در شبکه بهداشت شامل آموزش عمومی اصلاح سبک زندگی و آسیب های وارده ناشی از تغذیه و داروها بر سلامت جنین" را اجرا نماید.</a:t>
            </a:r>
            <a:endParaRPr lang="en-US" dirty="0">
              <a:solidFill>
                <a:srgbClr val="FFFF99"/>
              </a:solidFill>
              <a:cs typeface="B Nazanin" panose="00000400000000000000" pitchFamily="2" charset="-78"/>
            </a:endParaRPr>
          </a:p>
          <a:p>
            <a:pPr marL="0" indent="0" algn="ctr" defTabSz="685800" rtl="1">
              <a:lnSpc>
                <a:spcPct val="90000"/>
              </a:lnSpc>
              <a:spcBef>
                <a:spcPts val="750"/>
              </a:spcBef>
              <a:buNone/>
            </a:pPr>
            <a:endParaRPr lang="en-US" sz="2100" b="1" dirty="0">
              <a:solidFill>
                <a:schemeClr val="accent6">
                  <a:lumMod val="20000"/>
                  <a:lumOff val="80000"/>
                </a:schemeClr>
              </a:solidFill>
              <a:cs typeface="B Nazanin" panose="00000400000000000000" pitchFamily="2" charset="-78"/>
            </a:endParaRPr>
          </a:p>
        </p:txBody>
      </p:sp>
      <p:sp>
        <p:nvSpPr>
          <p:cNvPr id="4" name="Content Placeholder 2"/>
          <p:cNvSpPr txBox="1">
            <a:spLocks/>
          </p:cNvSpPr>
          <p:nvPr/>
        </p:nvSpPr>
        <p:spPr>
          <a:xfrm>
            <a:off x="380999" y="5181600"/>
            <a:ext cx="8375251" cy="1066800"/>
          </a:xfrm>
          <a:prstGeom prst="rect">
            <a:avLst/>
          </a:prstGeom>
          <a:solidFill>
            <a:srgbClr val="003300"/>
          </a:solidFill>
          <a:ln>
            <a:solidFill>
              <a:schemeClr val="accent6">
                <a:lumMod val="50000"/>
              </a:schemeClr>
            </a:solidFill>
            <a:prstDash val="sysDash"/>
          </a:ln>
          <a:effectLst>
            <a:glow rad="101600">
              <a:srgbClr val="003300">
                <a:alpha val="40000"/>
              </a:srgbClr>
            </a:glow>
          </a:effectLst>
        </p:spPr>
        <p:txBody>
          <a:bodyPr vert="horz" lIns="288000" tIns="72000" rIns="144000" bIns="45720" rtlCol="0">
            <a:normAutofit/>
          </a:bodyPr>
          <a:lstStyle>
            <a:lvl1pPr indent="0" algn="ctr" defTabSz="685800" rtl="1">
              <a:lnSpc>
                <a:spcPct val="90000"/>
              </a:lnSpc>
              <a:spcBef>
                <a:spcPts val="750"/>
              </a:spcBef>
              <a:buClr>
                <a:schemeClr val="tx1"/>
              </a:buClr>
              <a:buFont typeface="Arial" panose="020B0604020202020204" pitchFamily="34" charset="0"/>
              <a:buNone/>
              <a:defRPr sz="2100" b="1" cap="all" baseline="0">
                <a:solidFill>
                  <a:schemeClr val="accent6">
                    <a:lumMod val="20000"/>
                    <a:lumOff val="80000"/>
                  </a:schemeClr>
                </a:solidFill>
                <a:effectLst>
                  <a:outerShdw blurRad="47625" dist="12700" dir="2700000" algn="tl" rotWithShape="0">
                    <a:srgbClr val="000000">
                      <a:alpha val="36000"/>
                    </a:srgbClr>
                  </a:outerShdw>
                </a:effectLst>
                <a:cs typeface="B Nazanin" panose="00000400000000000000" pitchFamily="2" charset="-78"/>
              </a:defRPr>
            </a:lvl1pPr>
            <a:lvl2pPr marL="514350" lvl="1" indent="-171450" defTabSz="685800">
              <a:lnSpc>
                <a:spcPct val="90000"/>
              </a:lnSpc>
              <a:spcBef>
                <a:spcPts val="375"/>
              </a:spcBef>
              <a:buClr>
                <a:schemeClr val="tx1"/>
              </a:buClr>
              <a:buFont typeface="Arial" panose="020B0604020202020204" pitchFamily="34" charset="0"/>
              <a:buChar char="•"/>
              <a:defRPr cap="all" baseline="0">
                <a:effectLst>
                  <a:outerShdw blurRad="47625" dist="12700" dir="2700000" algn="tl" rotWithShape="0">
                    <a:srgbClr val="000000">
                      <a:alpha val="36000"/>
                    </a:srgbClr>
                  </a:outerShdw>
                </a:effectLst>
              </a:defRPr>
            </a:lvl2pPr>
            <a:lvl3pPr marL="1143000" indent="-228600" defTabSz="914400">
              <a:lnSpc>
                <a:spcPct val="120000"/>
              </a:lnSpc>
              <a:spcBef>
                <a:spcPts val="500"/>
              </a:spcBef>
              <a:buClr>
                <a:schemeClr val="tx1"/>
              </a:buClr>
              <a:buFont typeface="Arial" panose="020B0604020202020204" pitchFamily="34" charset="0"/>
              <a:buChar char="•"/>
              <a:defRPr sz="1600" cap="all" baseline="0">
                <a:effectLst>
                  <a:outerShdw blurRad="47625" dist="12700" dir="2700000" algn="tl" rotWithShape="0">
                    <a:srgbClr val="000000">
                      <a:alpha val="36000"/>
                    </a:srgbClr>
                  </a:outerShdw>
                </a:effectLst>
              </a:defRPr>
            </a:lvl3pPr>
            <a:lvl4pPr marL="1600200" indent="-228600" defTabSz="914400">
              <a:lnSpc>
                <a:spcPct val="120000"/>
              </a:lnSpc>
              <a:spcBef>
                <a:spcPts val="500"/>
              </a:spcBef>
              <a:buClr>
                <a:schemeClr val="tx1"/>
              </a:buClr>
              <a:buFont typeface="Arial" panose="020B0604020202020204" pitchFamily="34" charset="0"/>
              <a:buChar char="•"/>
              <a:defRPr sz="1400" cap="all" baseline="0">
                <a:effectLst>
                  <a:outerShdw blurRad="47625" dist="12700" dir="2700000" algn="tl" rotWithShape="0">
                    <a:srgbClr val="000000">
                      <a:alpha val="36000"/>
                    </a:srgbClr>
                  </a:outerShdw>
                </a:effectLst>
              </a:defRPr>
            </a:lvl4pPr>
            <a:lvl5pPr marL="2057400" indent="-228600" defTabSz="914400">
              <a:lnSpc>
                <a:spcPct val="120000"/>
              </a:lnSpc>
              <a:spcBef>
                <a:spcPts val="500"/>
              </a:spcBef>
              <a:buClr>
                <a:schemeClr val="tx1"/>
              </a:buClr>
              <a:buFont typeface="Arial" panose="020B0604020202020204" pitchFamily="34" charset="0"/>
              <a:buChar char="•"/>
              <a:defRPr sz="1400" cap="all" baseline="0">
                <a:effectLst>
                  <a:outerShdw blurRad="47625" dist="12700" dir="2700000" algn="tl" rotWithShape="0">
                    <a:srgbClr val="000000">
                      <a:alpha val="36000"/>
                    </a:srgbClr>
                  </a:outerShdw>
                </a:effectLst>
              </a:defRPr>
            </a:lvl5pPr>
            <a:lvl6pPr marL="2514600" indent="-228600" defTabSz="914400">
              <a:lnSpc>
                <a:spcPct val="120000"/>
              </a:lnSpc>
              <a:spcBef>
                <a:spcPts val="500"/>
              </a:spcBef>
              <a:buClr>
                <a:schemeClr val="tx1"/>
              </a:buClr>
              <a:buFont typeface="Arial" panose="020B0604020202020204" pitchFamily="34" charset="0"/>
              <a:buChar char="•"/>
              <a:defRPr sz="1400" cap="all" baseline="0">
                <a:effectLst>
                  <a:outerShdw blurRad="47625" dist="12700" dir="2700000" algn="tl" rotWithShape="0">
                    <a:srgbClr val="000000">
                      <a:alpha val="36000"/>
                    </a:srgbClr>
                  </a:outerShdw>
                </a:effectLst>
              </a:defRPr>
            </a:lvl6pPr>
            <a:lvl7pPr marL="2971800" indent="-228600" defTabSz="914400">
              <a:lnSpc>
                <a:spcPct val="120000"/>
              </a:lnSpc>
              <a:spcBef>
                <a:spcPts val="500"/>
              </a:spcBef>
              <a:buClr>
                <a:schemeClr val="tx1"/>
              </a:buClr>
              <a:buFont typeface="Arial" panose="020B0604020202020204" pitchFamily="34" charset="0"/>
              <a:buChar char="•"/>
              <a:defRPr sz="1400" cap="all" baseline="0">
                <a:effectLst>
                  <a:outerShdw blurRad="47625" dist="12700" dir="2700000" algn="tl" rotWithShape="0">
                    <a:srgbClr val="000000">
                      <a:alpha val="36000"/>
                    </a:srgbClr>
                  </a:outerShdw>
                </a:effectLst>
              </a:defRPr>
            </a:lvl7pPr>
            <a:lvl8pPr marL="3429000" indent="-228600" defTabSz="914400">
              <a:lnSpc>
                <a:spcPct val="120000"/>
              </a:lnSpc>
              <a:spcBef>
                <a:spcPts val="500"/>
              </a:spcBef>
              <a:buClr>
                <a:schemeClr val="tx1"/>
              </a:buClr>
              <a:buFont typeface="Arial" panose="020B0604020202020204" pitchFamily="34" charset="0"/>
              <a:buChar char="•"/>
              <a:defRPr sz="1400" cap="all" baseline="0">
                <a:effectLst>
                  <a:outerShdw blurRad="47625" dist="12700" dir="2700000" algn="tl" rotWithShape="0">
                    <a:srgbClr val="000000">
                      <a:alpha val="36000"/>
                    </a:srgbClr>
                  </a:outerShdw>
                </a:effectLst>
              </a:defRPr>
            </a:lvl8pPr>
            <a:lvl9pPr marL="3886200" indent="-228600" defTabSz="914400">
              <a:lnSpc>
                <a:spcPct val="120000"/>
              </a:lnSpc>
              <a:spcBef>
                <a:spcPts val="500"/>
              </a:spcBef>
              <a:buClr>
                <a:schemeClr val="tx1"/>
              </a:buClr>
              <a:buFont typeface="Arial" panose="020B0604020202020204" pitchFamily="34" charset="0"/>
              <a:buChar char="•"/>
              <a:defRPr sz="1400" cap="all" baseline="0">
                <a:effectLst>
                  <a:outerShdw blurRad="47625" dist="12700" dir="2700000" algn="tl" rotWithShape="0">
                    <a:srgbClr val="000000">
                      <a:alpha val="36000"/>
                    </a:srgbClr>
                  </a:outerShdw>
                </a:effectLst>
              </a:defRPr>
            </a:lvl9pPr>
          </a:lstStyle>
          <a:p>
            <a:r>
              <a:rPr lang="fa-IR" sz="2300" dirty="0">
                <a:solidFill>
                  <a:schemeClr val="accent1">
                    <a:lumMod val="20000"/>
                    <a:lumOff val="80000"/>
                  </a:schemeClr>
                </a:solidFill>
              </a:rPr>
              <a:t>قانون برنامه </a:t>
            </a:r>
            <a:r>
              <a:rPr lang="fa-IR" sz="2300" dirty="0" err="1">
                <a:solidFill>
                  <a:schemeClr val="accent1">
                    <a:lumMod val="20000"/>
                    <a:lumOff val="80000"/>
                  </a:schemeClr>
                </a:solidFill>
              </a:rPr>
              <a:t>پنج‌ساله</a:t>
            </a:r>
            <a:r>
              <a:rPr lang="fa-IR" sz="2300" dirty="0">
                <a:solidFill>
                  <a:schemeClr val="accent1">
                    <a:lumMod val="20000"/>
                    <a:lumOff val="80000"/>
                  </a:schemeClr>
                </a:solidFill>
              </a:rPr>
              <a:t> ششم توسعه اقتصادی، اجتماعی و فرهنگی- ماده 76 </a:t>
            </a:r>
          </a:p>
          <a:p>
            <a:pPr lvl="1"/>
            <a:endParaRPr lang="fa-IR" dirty="0"/>
          </a:p>
          <a:p>
            <a:pPr marL="342900" lvl="1" indent="0" algn="r" rtl="1">
              <a:buNone/>
            </a:pPr>
            <a:r>
              <a:rPr lang="fa-IR" sz="1700" dirty="0">
                <a:solidFill>
                  <a:srgbClr val="FFFF99"/>
                </a:solidFill>
                <a:cs typeface="B Nazanin" panose="00000400000000000000" pitchFamily="2" charset="-78"/>
              </a:rPr>
              <a:t>رعایت </a:t>
            </a:r>
            <a:r>
              <a:rPr lang="fa-IR" sz="1700" dirty="0" err="1">
                <a:solidFill>
                  <a:srgbClr val="FFFF99"/>
                </a:solidFill>
                <a:cs typeface="B Nazanin" panose="00000400000000000000" pitchFamily="2" charset="-78"/>
              </a:rPr>
              <a:t>سیاست‌های</a:t>
            </a:r>
            <a:r>
              <a:rPr lang="fa-IR" sz="1700" dirty="0">
                <a:solidFill>
                  <a:srgbClr val="FFFF99"/>
                </a:solidFill>
                <a:cs typeface="B Nazanin" panose="00000400000000000000" pitchFamily="2" charset="-78"/>
              </a:rPr>
              <a:t> کلی جمعیت، سلامت مادر و کودک: کاهش عوارض ناشی از بارداری، سقط و زایمان.</a:t>
            </a:r>
            <a:endParaRPr lang="en-US" sz="1700" dirty="0">
              <a:solidFill>
                <a:srgbClr val="FFFF99"/>
              </a:solidFill>
              <a:cs typeface="B Nazanin" panose="00000400000000000000" pitchFamily="2" charset="-78"/>
            </a:endParaRPr>
          </a:p>
        </p:txBody>
      </p:sp>
      <p:sp>
        <p:nvSpPr>
          <p:cNvPr id="5" name="Content Placeholder 2"/>
          <p:cNvSpPr txBox="1">
            <a:spLocks/>
          </p:cNvSpPr>
          <p:nvPr/>
        </p:nvSpPr>
        <p:spPr>
          <a:xfrm>
            <a:off x="380999" y="1219200"/>
            <a:ext cx="8375250" cy="2057400"/>
          </a:xfrm>
          <a:prstGeom prst="rect">
            <a:avLst/>
          </a:prstGeom>
          <a:solidFill>
            <a:srgbClr val="003300"/>
          </a:solidFill>
          <a:ln>
            <a:solidFill>
              <a:schemeClr val="accent6">
                <a:lumMod val="50000"/>
              </a:schemeClr>
            </a:solidFill>
            <a:prstDash val="sysDash"/>
          </a:ln>
          <a:effectLst>
            <a:glow rad="101600">
              <a:srgbClr val="001400">
                <a:alpha val="40000"/>
              </a:srgbClr>
            </a:glow>
          </a:effectLst>
        </p:spPr>
        <p:txBody>
          <a:bodyPr vert="horz" lIns="288000" tIns="72000" rIns="14400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1">
              <a:buNone/>
            </a:pPr>
            <a:r>
              <a:rPr lang="fa-IR" b="1" dirty="0" err="1" smtClean="0">
                <a:solidFill>
                  <a:schemeClr val="accent1">
                    <a:lumMod val="20000"/>
                    <a:lumOff val="80000"/>
                  </a:schemeClr>
                </a:solidFill>
                <a:cs typeface="B Nazanin" panose="00000400000000000000" pitchFamily="2" charset="-78"/>
              </a:rPr>
              <a:t>سیاست‌های</a:t>
            </a:r>
            <a:r>
              <a:rPr lang="fa-IR" b="1" dirty="0" smtClean="0">
                <a:solidFill>
                  <a:schemeClr val="accent1">
                    <a:lumMod val="20000"/>
                    <a:lumOff val="80000"/>
                  </a:schemeClr>
                </a:solidFill>
                <a:cs typeface="B Nazanin" panose="00000400000000000000" pitchFamily="2" charset="-78"/>
              </a:rPr>
              <a:t> کلی جمعیت، </a:t>
            </a:r>
            <a:r>
              <a:rPr lang="fa-IR" b="1" dirty="0" err="1" smtClean="0">
                <a:solidFill>
                  <a:schemeClr val="accent1">
                    <a:lumMod val="20000"/>
                    <a:lumOff val="80000"/>
                  </a:schemeClr>
                </a:solidFill>
                <a:cs typeface="B Nazanin" panose="00000400000000000000" pitchFamily="2" charset="-78"/>
              </a:rPr>
              <a:t>ابلاغی</a:t>
            </a:r>
            <a:r>
              <a:rPr lang="fa-IR" b="1" dirty="0" smtClean="0">
                <a:solidFill>
                  <a:schemeClr val="accent1">
                    <a:lumMod val="20000"/>
                    <a:lumOff val="80000"/>
                  </a:schemeClr>
                </a:solidFill>
                <a:cs typeface="B Nazanin" panose="00000400000000000000" pitchFamily="2" charset="-78"/>
              </a:rPr>
              <a:t> از سوی مقام معظم رهبری در سال 1393 در </a:t>
            </a:r>
            <a:r>
              <a:rPr lang="fa-IR" b="1" dirty="0" err="1" smtClean="0">
                <a:solidFill>
                  <a:schemeClr val="accent1">
                    <a:lumMod val="20000"/>
                    <a:lumOff val="80000"/>
                  </a:schemeClr>
                </a:solidFill>
                <a:cs typeface="B Nazanin" panose="00000400000000000000" pitchFamily="2" charset="-78"/>
              </a:rPr>
              <a:t>حوزه‌های</a:t>
            </a:r>
            <a:r>
              <a:rPr lang="fa-IR" b="1" dirty="0" smtClean="0">
                <a:solidFill>
                  <a:schemeClr val="accent1">
                    <a:lumMod val="20000"/>
                    <a:lumOff val="80000"/>
                  </a:schemeClr>
                </a:solidFill>
                <a:cs typeface="B Nazanin" panose="00000400000000000000" pitchFamily="2" charset="-78"/>
              </a:rPr>
              <a:t> سلامت، خانواده و جمعیت</a:t>
            </a:r>
          </a:p>
          <a:p>
            <a:pPr marL="685800" lvl="2" indent="0" algn="just" rtl="1">
              <a:buFont typeface="Arial" panose="020B0604020202020204" pitchFamily="34" charset="0"/>
              <a:buNone/>
            </a:pPr>
            <a:endParaRPr lang="fa-IR" b="1" dirty="0" smtClean="0">
              <a:solidFill>
                <a:schemeClr val="accent6">
                  <a:lumMod val="20000"/>
                  <a:lumOff val="80000"/>
                </a:schemeClr>
              </a:solidFill>
              <a:cs typeface="B Nazanin" panose="00000400000000000000" pitchFamily="2" charset="-78"/>
            </a:endParaRPr>
          </a:p>
          <a:p>
            <a:pPr marL="685800" lvl="2" indent="0" algn="r" rtl="1">
              <a:buFont typeface="Arial" panose="020B0604020202020204" pitchFamily="34" charset="0"/>
              <a:buNone/>
            </a:pPr>
            <a:r>
              <a:rPr lang="fa-IR" b="1" dirty="0" smtClean="0">
                <a:solidFill>
                  <a:srgbClr val="FFFF99"/>
                </a:solidFill>
                <a:cs typeface="B Nazanin" panose="00000400000000000000" pitchFamily="2" charset="-78"/>
              </a:rPr>
              <a:t>تحکیم بنیان و پایداری خانواده با اصلاح و تکمیل </a:t>
            </a:r>
            <a:r>
              <a:rPr lang="fa-IR" b="1" u="sng" dirty="0" err="1" smtClean="0">
                <a:solidFill>
                  <a:srgbClr val="FFFF99"/>
                </a:solidFill>
                <a:cs typeface="B Nazanin" panose="00000400000000000000" pitchFamily="2" charset="-78"/>
              </a:rPr>
              <a:t>آموزش‌های</a:t>
            </a:r>
            <a:r>
              <a:rPr lang="fa-IR" b="1" u="sng" dirty="0" smtClean="0">
                <a:solidFill>
                  <a:srgbClr val="FFFF99"/>
                </a:solidFill>
                <a:cs typeface="B Nazanin" panose="00000400000000000000" pitchFamily="2" charset="-78"/>
              </a:rPr>
              <a:t> عمومی </a:t>
            </a:r>
            <a:r>
              <a:rPr lang="fa-IR" b="1" dirty="0" smtClean="0">
                <a:solidFill>
                  <a:srgbClr val="FFFF99"/>
                </a:solidFill>
                <a:cs typeface="B Nazanin" panose="00000400000000000000" pitchFamily="2" charset="-78"/>
              </a:rPr>
              <a:t>درباره اصالت کانون خانواده و فرزند پروری و با تأکید بر </a:t>
            </a:r>
            <a:r>
              <a:rPr lang="fa-IR" b="1" u="sng" dirty="0" smtClean="0">
                <a:solidFill>
                  <a:srgbClr val="FFFF99"/>
                </a:solidFill>
                <a:cs typeface="B Nazanin" panose="00000400000000000000" pitchFamily="2" charset="-78"/>
              </a:rPr>
              <a:t>آموزش‌ </a:t>
            </a:r>
            <a:r>
              <a:rPr lang="fa-IR" b="1" u="sng" dirty="0" err="1" smtClean="0">
                <a:solidFill>
                  <a:srgbClr val="FFFF99"/>
                </a:solidFill>
                <a:cs typeface="B Nazanin" panose="00000400000000000000" pitchFamily="2" charset="-78"/>
              </a:rPr>
              <a:t>مهارت‌های</a:t>
            </a:r>
            <a:r>
              <a:rPr lang="fa-IR" b="1" u="sng" dirty="0" smtClean="0">
                <a:solidFill>
                  <a:srgbClr val="FFFF99"/>
                </a:solidFill>
                <a:cs typeface="B Nazanin" panose="00000400000000000000" pitchFamily="2" charset="-78"/>
              </a:rPr>
              <a:t> زندگی </a:t>
            </a:r>
            <a:r>
              <a:rPr lang="fa-IR" b="1" dirty="0" smtClean="0">
                <a:solidFill>
                  <a:srgbClr val="FFFF99"/>
                </a:solidFill>
                <a:cs typeface="B Nazanin" panose="00000400000000000000" pitchFamily="2" charset="-78"/>
              </a:rPr>
              <a:t>و ارتباطی و ارائه </a:t>
            </a:r>
            <a:r>
              <a:rPr lang="fa-IR" b="1" u="sng" dirty="0" smtClean="0">
                <a:solidFill>
                  <a:srgbClr val="FFFF99"/>
                </a:solidFill>
                <a:cs typeface="B Nazanin" panose="00000400000000000000" pitchFamily="2" charset="-78"/>
              </a:rPr>
              <a:t>خدمات </a:t>
            </a:r>
            <a:r>
              <a:rPr lang="fa-IR" b="1" u="sng" dirty="0" err="1" smtClean="0">
                <a:solidFill>
                  <a:srgbClr val="FFFF99"/>
                </a:solidFill>
                <a:cs typeface="B Nazanin" panose="00000400000000000000" pitchFamily="2" charset="-78"/>
              </a:rPr>
              <a:t>مشاوره‌ای</a:t>
            </a:r>
            <a:r>
              <a:rPr lang="fa-IR" b="1" u="sng" dirty="0" smtClean="0">
                <a:solidFill>
                  <a:srgbClr val="FFFF99"/>
                </a:solidFill>
                <a:cs typeface="B Nazanin" panose="00000400000000000000" pitchFamily="2" charset="-78"/>
              </a:rPr>
              <a:t> </a:t>
            </a:r>
            <a:r>
              <a:rPr lang="fa-IR" b="1" dirty="0" smtClean="0">
                <a:solidFill>
                  <a:srgbClr val="FFFF99"/>
                </a:solidFill>
                <a:cs typeface="B Nazanin" panose="00000400000000000000" pitchFamily="2" charset="-78"/>
              </a:rPr>
              <a:t>بر مبنای فرهنگ و </a:t>
            </a:r>
            <a:r>
              <a:rPr lang="fa-IR" b="1" dirty="0" err="1" smtClean="0">
                <a:solidFill>
                  <a:srgbClr val="FFFF99"/>
                </a:solidFill>
                <a:cs typeface="B Nazanin" panose="00000400000000000000" pitchFamily="2" charset="-78"/>
              </a:rPr>
              <a:t>ارزش‌های</a:t>
            </a:r>
            <a:r>
              <a:rPr lang="fa-IR" b="1" dirty="0" smtClean="0">
                <a:solidFill>
                  <a:srgbClr val="FFFF99"/>
                </a:solidFill>
                <a:cs typeface="B Nazanin" panose="00000400000000000000" pitchFamily="2" charset="-78"/>
              </a:rPr>
              <a:t> اسلامی- ایرانی و </a:t>
            </a:r>
            <a:r>
              <a:rPr lang="fa-IR" b="1" u="sng" dirty="0" smtClean="0">
                <a:solidFill>
                  <a:srgbClr val="FFFF99"/>
                </a:solidFill>
                <a:cs typeface="B Nazanin" panose="00000400000000000000" pitchFamily="2" charset="-78"/>
              </a:rPr>
              <a:t>توسعه و تقویت نظام</a:t>
            </a:r>
            <a:r>
              <a:rPr lang="fa-IR" b="1" dirty="0" smtClean="0">
                <a:solidFill>
                  <a:srgbClr val="FFFF99"/>
                </a:solidFill>
                <a:cs typeface="B Nazanin" panose="00000400000000000000" pitchFamily="2" charset="-78"/>
              </a:rPr>
              <a:t> تأمین اجتماعی، خدمات بهداشتی و درمانی و </a:t>
            </a:r>
            <a:r>
              <a:rPr lang="fa-IR" b="1" u="sng" dirty="0" err="1" smtClean="0">
                <a:solidFill>
                  <a:srgbClr val="FFFF99"/>
                </a:solidFill>
                <a:cs typeface="B Nazanin" panose="00000400000000000000" pitchFamily="2" charset="-78"/>
              </a:rPr>
              <a:t>مراقبت‌های</a:t>
            </a:r>
            <a:r>
              <a:rPr lang="fa-IR" b="1" u="sng" dirty="0" smtClean="0">
                <a:solidFill>
                  <a:srgbClr val="FFFF99"/>
                </a:solidFill>
                <a:cs typeface="B Nazanin" panose="00000400000000000000" pitchFamily="2" charset="-78"/>
              </a:rPr>
              <a:t> پزشکی </a:t>
            </a:r>
            <a:r>
              <a:rPr lang="fa-IR" b="1" dirty="0" smtClean="0">
                <a:solidFill>
                  <a:srgbClr val="FFFF99"/>
                </a:solidFill>
                <a:cs typeface="B Nazanin" panose="00000400000000000000" pitchFamily="2" charset="-78"/>
              </a:rPr>
              <a:t>در </a:t>
            </a:r>
            <a:r>
              <a:rPr lang="fa-IR" b="1" u="sng" dirty="0" smtClean="0">
                <a:solidFill>
                  <a:srgbClr val="FFFF99"/>
                </a:solidFill>
                <a:cs typeface="B Nazanin" panose="00000400000000000000" pitchFamily="2" charset="-78"/>
              </a:rPr>
              <a:t>جهت سلامت باروری و </a:t>
            </a:r>
            <a:r>
              <a:rPr lang="fa-IR" b="1" u="sng" dirty="0" err="1" smtClean="0">
                <a:solidFill>
                  <a:srgbClr val="FFFF99"/>
                </a:solidFill>
                <a:cs typeface="B Nazanin" panose="00000400000000000000" pitchFamily="2" charset="-78"/>
              </a:rPr>
              <a:t>فرزندآوری</a:t>
            </a:r>
            <a:r>
              <a:rPr lang="fa-IR" b="1" dirty="0" smtClean="0">
                <a:solidFill>
                  <a:srgbClr val="FFFF99"/>
                </a:solidFill>
                <a:cs typeface="B Nazanin" panose="00000400000000000000" pitchFamily="2" charset="-78"/>
              </a:rPr>
              <a:t>.</a:t>
            </a:r>
          </a:p>
        </p:txBody>
      </p:sp>
    </p:spTree>
    <p:extLst>
      <p:ext uri="{BB962C8B-B14F-4D97-AF65-F5344CB8AC3E}">
        <p14:creationId xmlns:p14="http://schemas.microsoft.com/office/powerpoint/2010/main" val="35009219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0" y="76200"/>
            <a:ext cx="1809750" cy="6705600"/>
          </a:xfrm>
          <a:solidFill>
            <a:schemeClr val="accent2">
              <a:lumMod val="50000"/>
            </a:schemeClr>
          </a:solidFill>
        </p:spPr>
        <p:txBody>
          <a:bodyPr vert="horz" lIns="91440" tIns="45720" rIns="91440" bIns="45720" rtlCol="0" anchor="ctr">
            <a:normAutofit/>
          </a:bodyPr>
          <a:lstStyle/>
          <a:p>
            <a:pPr rtl="1"/>
            <a:r>
              <a:rPr lang="fa-IR" sz="2800" dirty="0" err="1">
                <a:solidFill>
                  <a:schemeClr val="accent1">
                    <a:lumMod val="40000"/>
                    <a:lumOff val="60000"/>
                  </a:schemeClr>
                </a:solidFill>
                <a:latin typeface="+mn-lt"/>
                <a:ea typeface="+mn-ea"/>
                <a:cs typeface="B Titr" panose="00000700000000000000" pitchFamily="2" charset="-78"/>
              </a:rPr>
              <a:t>چشم‌انداز</a:t>
            </a:r>
            <a:r>
              <a:rPr lang="fa-IR" sz="2800" dirty="0">
                <a:solidFill>
                  <a:schemeClr val="accent1">
                    <a:lumMod val="40000"/>
                    <a:lumOff val="60000"/>
                  </a:schemeClr>
                </a:solidFill>
                <a:latin typeface="+mn-lt"/>
                <a:ea typeface="+mn-ea"/>
                <a:cs typeface="B Titr" panose="00000700000000000000" pitchFamily="2" charset="-78"/>
              </a:rPr>
              <a:t/>
            </a:r>
            <a:br>
              <a:rPr lang="fa-IR" sz="2800" dirty="0">
                <a:solidFill>
                  <a:schemeClr val="accent1">
                    <a:lumMod val="40000"/>
                    <a:lumOff val="60000"/>
                  </a:schemeClr>
                </a:solidFill>
                <a:latin typeface="+mn-lt"/>
                <a:ea typeface="+mn-ea"/>
                <a:cs typeface="B Titr" panose="00000700000000000000" pitchFamily="2" charset="-78"/>
              </a:rPr>
            </a:br>
            <a:r>
              <a:rPr lang="fa-IR" sz="2800" dirty="0">
                <a:solidFill>
                  <a:schemeClr val="accent1">
                    <a:lumMod val="40000"/>
                    <a:lumOff val="60000"/>
                  </a:schemeClr>
                </a:solidFill>
                <a:latin typeface="+mn-lt"/>
                <a:ea typeface="+mn-ea"/>
                <a:cs typeface="B Titr" panose="00000700000000000000" pitchFamily="2" charset="-78"/>
              </a:rPr>
              <a:t/>
            </a:r>
            <a:br>
              <a:rPr lang="fa-IR" sz="2800" dirty="0">
                <a:solidFill>
                  <a:schemeClr val="accent1">
                    <a:lumMod val="40000"/>
                    <a:lumOff val="60000"/>
                  </a:schemeClr>
                </a:solidFill>
                <a:latin typeface="+mn-lt"/>
                <a:ea typeface="+mn-ea"/>
                <a:cs typeface="B Titr" panose="00000700000000000000" pitchFamily="2" charset="-78"/>
              </a:rPr>
            </a:br>
            <a:r>
              <a:rPr lang="fa-IR" sz="2800" dirty="0">
                <a:solidFill>
                  <a:schemeClr val="accent1">
                    <a:lumMod val="40000"/>
                    <a:lumOff val="60000"/>
                  </a:schemeClr>
                </a:solidFill>
                <a:latin typeface="+mn-lt"/>
                <a:ea typeface="+mn-ea"/>
                <a:cs typeface="B Titr" panose="00000700000000000000" pitchFamily="2" charset="-78"/>
              </a:rPr>
              <a:t>اهداف</a:t>
            </a:r>
            <a:br>
              <a:rPr lang="fa-IR" sz="2800" dirty="0">
                <a:solidFill>
                  <a:schemeClr val="accent1">
                    <a:lumMod val="40000"/>
                    <a:lumOff val="60000"/>
                  </a:schemeClr>
                </a:solidFill>
                <a:latin typeface="+mn-lt"/>
                <a:ea typeface="+mn-ea"/>
                <a:cs typeface="B Titr" panose="00000700000000000000" pitchFamily="2" charset="-78"/>
              </a:rPr>
            </a:br>
            <a:r>
              <a:rPr lang="fa-IR" sz="2800" dirty="0">
                <a:solidFill>
                  <a:schemeClr val="accent1">
                    <a:lumMod val="40000"/>
                    <a:lumOff val="60000"/>
                  </a:schemeClr>
                </a:solidFill>
                <a:latin typeface="+mn-lt"/>
                <a:ea typeface="+mn-ea"/>
                <a:cs typeface="B Titr" panose="00000700000000000000" pitchFamily="2" charset="-78"/>
              </a:rPr>
              <a:t/>
            </a:r>
            <a:br>
              <a:rPr lang="fa-IR" sz="2800" dirty="0">
                <a:solidFill>
                  <a:schemeClr val="accent1">
                    <a:lumMod val="40000"/>
                    <a:lumOff val="60000"/>
                  </a:schemeClr>
                </a:solidFill>
                <a:latin typeface="+mn-lt"/>
                <a:ea typeface="+mn-ea"/>
                <a:cs typeface="B Titr" panose="00000700000000000000" pitchFamily="2" charset="-78"/>
              </a:rPr>
            </a:br>
            <a:r>
              <a:rPr lang="fa-IR" sz="2800" dirty="0">
                <a:solidFill>
                  <a:schemeClr val="accent1">
                    <a:lumMod val="40000"/>
                    <a:lumOff val="60000"/>
                  </a:schemeClr>
                </a:solidFill>
                <a:latin typeface="+mn-lt"/>
                <a:ea typeface="+mn-ea"/>
                <a:cs typeface="B Titr" panose="00000700000000000000" pitchFamily="2" charset="-78"/>
              </a:rPr>
              <a:t/>
            </a:r>
            <a:br>
              <a:rPr lang="fa-IR" sz="2800" dirty="0">
                <a:solidFill>
                  <a:schemeClr val="accent1">
                    <a:lumMod val="40000"/>
                    <a:lumOff val="60000"/>
                  </a:schemeClr>
                </a:solidFill>
                <a:latin typeface="+mn-lt"/>
                <a:ea typeface="+mn-ea"/>
                <a:cs typeface="B Titr" panose="00000700000000000000" pitchFamily="2" charset="-78"/>
              </a:rPr>
            </a:br>
            <a:r>
              <a:rPr lang="fa-IR" sz="2800" dirty="0">
                <a:solidFill>
                  <a:schemeClr val="accent1">
                    <a:lumMod val="40000"/>
                    <a:lumOff val="60000"/>
                  </a:schemeClr>
                </a:solidFill>
                <a:latin typeface="+mn-lt"/>
                <a:ea typeface="+mn-ea"/>
                <a:cs typeface="B Titr" panose="00000700000000000000" pitchFamily="2" charset="-78"/>
              </a:rPr>
              <a:t/>
            </a:r>
            <a:br>
              <a:rPr lang="fa-IR" sz="2800" dirty="0">
                <a:solidFill>
                  <a:schemeClr val="accent1">
                    <a:lumMod val="40000"/>
                    <a:lumOff val="60000"/>
                  </a:schemeClr>
                </a:solidFill>
                <a:latin typeface="+mn-lt"/>
                <a:ea typeface="+mn-ea"/>
                <a:cs typeface="B Titr" panose="00000700000000000000" pitchFamily="2" charset="-78"/>
              </a:rPr>
            </a:br>
            <a:r>
              <a:rPr lang="fa-IR" sz="2800" dirty="0">
                <a:solidFill>
                  <a:schemeClr val="accent1">
                    <a:lumMod val="40000"/>
                    <a:lumOff val="60000"/>
                  </a:schemeClr>
                </a:solidFill>
                <a:latin typeface="+mn-lt"/>
                <a:ea typeface="+mn-ea"/>
                <a:cs typeface="B Titr" panose="00000700000000000000" pitchFamily="2" charset="-78"/>
              </a:rPr>
              <a:t/>
            </a:r>
            <a:br>
              <a:rPr lang="fa-IR" sz="2800" dirty="0">
                <a:solidFill>
                  <a:schemeClr val="accent1">
                    <a:lumMod val="40000"/>
                    <a:lumOff val="60000"/>
                  </a:schemeClr>
                </a:solidFill>
                <a:latin typeface="+mn-lt"/>
                <a:ea typeface="+mn-ea"/>
                <a:cs typeface="B Titr" panose="00000700000000000000" pitchFamily="2" charset="-78"/>
              </a:rPr>
            </a:br>
            <a:r>
              <a:rPr lang="fa-IR" sz="2800" dirty="0">
                <a:solidFill>
                  <a:schemeClr val="accent1">
                    <a:lumMod val="40000"/>
                    <a:lumOff val="60000"/>
                  </a:schemeClr>
                </a:solidFill>
                <a:latin typeface="+mn-lt"/>
                <a:ea typeface="+mn-ea"/>
                <a:cs typeface="B Titr" panose="00000700000000000000" pitchFamily="2" charset="-78"/>
              </a:rPr>
              <a:t/>
            </a:r>
            <a:br>
              <a:rPr lang="fa-IR" sz="2800" dirty="0">
                <a:solidFill>
                  <a:schemeClr val="accent1">
                    <a:lumMod val="40000"/>
                    <a:lumOff val="60000"/>
                  </a:schemeClr>
                </a:solidFill>
                <a:latin typeface="+mn-lt"/>
                <a:ea typeface="+mn-ea"/>
                <a:cs typeface="B Titr" panose="00000700000000000000" pitchFamily="2" charset="-78"/>
              </a:rPr>
            </a:br>
            <a:r>
              <a:rPr lang="fa-IR" sz="2800" dirty="0">
                <a:solidFill>
                  <a:schemeClr val="accent1">
                    <a:lumMod val="40000"/>
                    <a:lumOff val="60000"/>
                  </a:schemeClr>
                </a:solidFill>
                <a:latin typeface="+mn-lt"/>
                <a:ea typeface="+mn-ea"/>
                <a:cs typeface="B Titr" panose="00000700000000000000" pitchFamily="2" charset="-78"/>
              </a:rPr>
              <a:t/>
            </a:r>
            <a:br>
              <a:rPr lang="fa-IR" sz="2800" dirty="0">
                <a:solidFill>
                  <a:schemeClr val="accent1">
                    <a:lumMod val="40000"/>
                    <a:lumOff val="60000"/>
                  </a:schemeClr>
                </a:solidFill>
                <a:latin typeface="+mn-lt"/>
                <a:ea typeface="+mn-ea"/>
                <a:cs typeface="B Titr" panose="00000700000000000000" pitchFamily="2" charset="-78"/>
              </a:rPr>
            </a:br>
            <a:r>
              <a:rPr lang="fa-IR" sz="2800" dirty="0">
                <a:solidFill>
                  <a:schemeClr val="accent1">
                    <a:lumMod val="40000"/>
                    <a:lumOff val="60000"/>
                  </a:schemeClr>
                </a:solidFill>
                <a:latin typeface="+mn-lt"/>
                <a:ea typeface="+mn-ea"/>
                <a:cs typeface="B Titr" panose="00000700000000000000" pitchFamily="2" charset="-78"/>
              </a:rPr>
              <a:t/>
            </a:r>
            <a:br>
              <a:rPr lang="fa-IR" sz="2800" dirty="0">
                <a:solidFill>
                  <a:schemeClr val="accent1">
                    <a:lumMod val="40000"/>
                    <a:lumOff val="60000"/>
                  </a:schemeClr>
                </a:solidFill>
                <a:latin typeface="+mn-lt"/>
                <a:ea typeface="+mn-ea"/>
                <a:cs typeface="B Titr" panose="00000700000000000000" pitchFamily="2" charset="-78"/>
              </a:rPr>
            </a:br>
            <a:r>
              <a:rPr lang="fa-IR" sz="2800" dirty="0">
                <a:solidFill>
                  <a:schemeClr val="accent1">
                    <a:lumMod val="40000"/>
                    <a:lumOff val="60000"/>
                  </a:schemeClr>
                </a:solidFill>
                <a:latin typeface="+mn-lt"/>
                <a:ea typeface="+mn-ea"/>
                <a:cs typeface="B Titr" panose="00000700000000000000" pitchFamily="2" charset="-78"/>
              </a:rPr>
              <a:t>گروه هدف</a:t>
            </a:r>
            <a:br>
              <a:rPr lang="fa-IR" sz="2800" dirty="0">
                <a:solidFill>
                  <a:schemeClr val="accent1">
                    <a:lumMod val="40000"/>
                    <a:lumOff val="60000"/>
                  </a:schemeClr>
                </a:solidFill>
                <a:latin typeface="+mn-lt"/>
                <a:ea typeface="+mn-ea"/>
                <a:cs typeface="B Titr" panose="00000700000000000000" pitchFamily="2" charset="-78"/>
              </a:rPr>
            </a:br>
            <a:r>
              <a:rPr lang="fa-IR" sz="2800" dirty="0">
                <a:solidFill>
                  <a:schemeClr val="accent1">
                    <a:lumMod val="40000"/>
                    <a:lumOff val="60000"/>
                  </a:schemeClr>
                </a:solidFill>
                <a:latin typeface="+mn-lt"/>
                <a:ea typeface="+mn-ea"/>
                <a:cs typeface="B Titr" panose="00000700000000000000" pitchFamily="2" charset="-78"/>
              </a:rPr>
              <a:t/>
            </a:r>
            <a:br>
              <a:rPr lang="fa-IR" sz="2800" dirty="0">
                <a:solidFill>
                  <a:schemeClr val="accent1">
                    <a:lumMod val="40000"/>
                    <a:lumOff val="60000"/>
                  </a:schemeClr>
                </a:solidFill>
                <a:latin typeface="+mn-lt"/>
                <a:ea typeface="+mn-ea"/>
                <a:cs typeface="B Titr" panose="00000700000000000000" pitchFamily="2" charset="-78"/>
              </a:rPr>
            </a:br>
            <a:r>
              <a:rPr lang="fa-IR" sz="2800" dirty="0">
                <a:solidFill>
                  <a:schemeClr val="accent1">
                    <a:lumMod val="40000"/>
                    <a:lumOff val="60000"/>
                  </a:schemeClr>
                </a:solidFill>
                <a:latin typeface="+mn-lt"/>
                <a:ea typeface="+mn-ea"/>
                <a:cs typeface="B Titr" panose="00000700000000000000" pitchFamily="2" charset="-78"/>
              </a:rPr>
              <a:t/>
            </a:r>
            <a:br>
              <a:rPr lang="fa-IR" sz="2800" dirty="0">
                <a:solidFill>
                  <a:schemeClr val="accent1">
                    <a:lumMod val="40000"/>
                    <a:lumOff val="60000"/>
                  </a:schemeClr>
                </a:solidFill>
                <a:latin typeface="+mn-lt"/>
                <a:ea typeface="+mn-ea"/>
                <a:cs typeface="B Titr" panose="00000700000000000000" pitchFamily="2" charset="-78"/>
              </a:rPr>
            </a:br>
            <a:r>
              <a:rPr lang="fa-IR" sz="2800" dirty="0">
                <a:solidFill>
                  <a:schemeClr val="accent1">
                    <a:lumMod val="40000"/>
                    <a:lumOff val="60000"/>
                  </a:schemeClr>
                </a:solidFill>
                <a:latin typeface="+mn-lt"/>
                <a:ea typeface="+mn-ea"/>
                <a:cs typeface="B Titr" panose="00000700000000000000" pitchFamily="2" charset="-78"/>
              </a:rPr>
              <a:t/>
            </a:r>
            <a:br>
              <a:rPr lang="fa-IR" sz="2800" dirty="0">
                <a:solidFill>
                  <a:schemeClr val="accent1">
                    <a:lumMod val="40000"/>
                    <a:lumOff val="60000"/>
                  </a:schemeClr>
                </a:solidFill>
                <a:latin typeface="+mn-lt"/>
                <a:ea typeface="+mn-ea"/>
                <a:cs typeface="B Titr" panose="00000700000000000000" pitchFamily="2" charset="-78"/>
              </a:rPr>
            </a:br>
            <a:r>
              <a:rPr lang="fa-IR" sz="2800" dirty="0">
                <a:solidFill>
                  <a:schemeClr val="accent1">
                    <a:lumMod val="40000"/>
                    <a:lumOff val="60000"/>
                  </a:schemeClr>
                </a:solidFill>
                <a:latin typeface="+mn-lt"/>
                <a:ea typeface="+mn-ea"/>
                <a:cs typeface="B Titr" panose="00000700000000000000" pitchFamily="2" charset="-78"/>
              </a:rPr>
              <a:t/>
            </a:r>
            <a:br>
              <a:rPr lang="fa-IR" sz="2800" dirty="0">
                <a:solidFill>
                  <a:schemeClr val="accent1">
                    <a:lumMod val="40000"/>
                    <a:lumOff val="60000"/>
                  </a:schemeClr>
                </a:solidFill>
                <a:latin typeface="+mn-lt"/>
                <a:ea typeface="+mn-ea"/>
                <a:cs typeface="B Titr" panose="00000700000000000000" pitchFamily="2" charset="-78"/>
              </a:rPr>
            </a:br>
            <a:endParaRPr lang="en-US" sz="2800" dirty="0">
              <a:solidFill>
                <a:schemeClr val="accent1">
                  <a:lumMod val="40000"/>
                  <a:lumOff val="60000"/>
                </a:schemeClr>
              </a:solidFill>
              <a:latin typeface="+mn-lt"/>
              <a:ea typeface="+mn-ea"/>
              <a:cs typeface="B Titr" panose="00000700000000000000" pitchFamily="2" charset="-78"/>
            </a:endParaRPr>
          </a:p>
        </p:txBody>
      </p:sp>
      <p:sp>
        <p:nvSpPr>
          <p:cNvPr id="3" name="Content Placeholder 2"/>
          <p:cNvSpPr>
            <a:spLocks noGrp="1"/>
          </p:cNvSpPr>
          <p:nvPr>
            <p:ph idx="1"/>
          </p:nvPr>
        </p:nvSpPr>
        <p:spPr>
          <a:xfrm>
            <a:off x="152400" y="76200"/>
            <a:ext cx="6934200" cy="6705600"/>
          </a:xfrm>
          <a:solidFill>
            <a:schemeClr val="accent2">
              <a:lumMod val="50000"/>
            </a:schemeClr>
          </a:solidFill>
          <a:ln>
            <a:noFill/>
          </a:ln>
          <a:effectLst>
            <a:glow rad="228600">
              <a:schemeClr val="accent1">
                <a:satMod val="175000"/>
                <a:alpha val="40000"/>
              </a:schemeClr>
            </a:glow>
          </a:effectLst>
        </p:spPr>
        <p:style>
          <a:lnRef idx="0">
            <a:scrgbClr r="0" g="0" b="0"/>
          </a:lnRef>
          <a:fillRef idx="0">
            <a:scrgbClr r="0" g="0" b="0"/>
          </a:fillRef>
          <a:effectRef idx="0">
            <a:scrgbClr r="0" g="0" b="0"/>
          </a:effectRef>
          <a:fontRef idx="minor">
            <a:schemeClr val="lt1"/>
          </a:fontRef>
        </p:style>
        <p:txBody>
          <a:bodyPr vert="horz" lIns="91440" tIns="45720" rIns="91440" bIns="45720" rtlCol="0">
            <a:normAutofit fontScale="62500" lnSpcReduction="20000"/>
          </a:bodyPr>
          <a:lstStyle/>
          <a:p>
            <a:pPr algn="r" rtl="1"/>
            <a:r>
              <a:rPr lang="fa-IR" sz="2800" b="1" dirty="0">
                <a:solidFill>
                  <a:schemeClr val="accent1">
                    <a:lumMod val="40000"/>
                    <a:lumOff val="60000"/>
                  </a:schemeClr>
                </a:solidFill>
                <a:cs typeface="B Nazanin" panose="00000400000000000000" pitchFamily="2" charset="-78"/>
              </a:rPr>
              <a:t>چشم انداز</a:t>
            </a:r>
          </a:p>
          <a:p>
            <a:pPr lvl="1" algn="r" rtl="1"/>
            <a:r>
              <a:rPr lang="fa-IR" sz="1900" b="1" dirty="0">
                <a:solidFill>
                  <a:schemeClr val="accent1">
                    <a:lumMod val="60000"/>
                    <a:lumOff val="40000"/>
                  </a:schemeClr>
                </a:solidFill>
                <a:cs typeface="B Nazanin" panose="00000400000000000000" pitchFamily="2" charset="-78"/>
              </a:rPr>
              <a:t>تحقق بارداری سالم؛ سلامت مادر و جنین، از طریق اجرای برنامه جامع مهار، پایش، پیشگیری و کاهش موارد سقط خود به خودی جنین با تکیه بر اصلاح سبک زندگی و تغذیه سالم است.</a:t>
            </a:r>
          </a:p>
          <a:p>
            <a:pPr lvl="1" algn="r" rtl="1"/>
            <a:endParaRPr lang="en-US" dirty="0"/>
          </a:p>
          <a:p>
            <a:pPr algn="r" rtl="1"/>
            <a:r>
              <a:rPr lang="fa-IR" sz="2800" b="1" dirty="0">
                <a:solidFill>
                  <a:schemeClr val="accent1">
                    <a:lumMod val="40000"/>
                    <a:lumOff val="60000"/>
                  </a:schemeClr>
                </a:solidFill>
                <a:cs typeface="B Nazanin" panose="00000400000000000000" pitchFamily="2" charset="-78"/>
              </a:rPr>
              <a:t>هدف کلی</a:t>
            </a:r>
          </a:p>
          <a:p>
            <a:pPr lvl="1" algn="just" rtl="1"/>
            <a:r>
              <a:rPr lang="fa-IR" sz="1900" b="1" dirty="0" smtClean="0">
                <a:solidFill>
                  <a:schemeClr val="accent1">
                    <a:lumMod val="60000"/>
                    <a:lumOff val="40000"/>
                  </a:schemeClr>
                </a:solidFill>
                <a:cs typeface="B Nazanin" panose="00000400000000000000" pitchFamily="2" charset="-78"/>
              </a:rPr>
              <a:t>مهار کردن، پایش نمودن، پیشگیری کردن </a:t>
            </a:r>
            <a:r>
              <a:rPr lang="fa-IR" sz="1900" b="1" dirty="0">
                <a:solidFill>
                  <a:schemeClr val="accent1">
                    <a:lumMod val="60000"/>
                    <a:lumOff val="40000"/>
                  </a:schemeClr>
                </a:solidFill>
                <a:cs typeface="B Nazanin" panose="00000400000000000000" pitchFamily="2" charset="-78"/>
              </a:rPr>
              <a:t>و </a:t>
            </a:r>
            <a:r>
              <a:rPr lang="fa-IR" sz="1900" b="1" dirty="0" smtClean="0">
                <a:solidFill>
                  <a:schemeClr val="accent1">
                    <a:lumMod val="60000"/>
                    <a:lumOff val="40000"/>
                  </a:schemeClr>
                </a:solidFill>
                <a:cs typeface="B Nazanin" panose="00000400000000000000" pitchFamily="2" charset="-78"/>
              </a:rPr>
              <a:t>کاهش دادن </a:t>
            </a:r>
            <a:r>
              <a:rPr lang="fa-IR" sz="1900" b="1" dirty="0">
                <a:solidFill>
                  <a:schemeClr val="accent1">
                    <a:lumMod val="60000"/>
                    <a:lumOff val="40000"/>
                  </a:schemeClr>
                </a:solidFill>
                <a:cs typeface="B Nazanin" panose="00000400000000000000" pitchFamily="2" charset="-78"/>
              </a:rPr>
              <a:t>سقط خود به خودی جنین </a:t>
            </a:r>
            <a:r>
              <a:rPr lang="fa-IR" sz="1900" b="1" dirty="0" err="1">
                <a:solidFill>
                  <a:schemeClr val="accent1">
                    <a:lumMod val="60000"/>
                    <a:lumOff val="40000"/>
                  </a:schemeClr>
                </a:solidFill>
                <a:cs typeface="B Nazanin" panose="00000400000000000000" pitchFamily="2" charset="-78"/>
              </a:rPr>
              <a:t>به‌صورت</a:t>
            </a:r>
            <a:r>
              <a:rPr lang="fa-IR" sz="1900" b="1" dirty="0">
                <a:solidFill>
                  <a:schemeClr val="accent1">
                    <a:lumMod val="60000"/>
                    <a:lumOff val="40000"/>
                  </a:schemeClr>
                </a:solidFill>
                <a:cs typeface="B Nazanin" panose="00000400000000000000" pitchFamily="2" charset="-78"/>
              </a:rPr>
              <a:t> ادغام در شبکه بهداشت شامل آموزش عمومی اصلاح سبک زندگی و </a:t>
            </a:r>
            <a:r>
              <a:rPr lang="fa-IR" sz="1900" b="1" dirty="0" err="1">
                <a:solidFill>
                  <a:schemeClr val="accent1">
                    <a:lumMod val="60000"/>
                    <a:lumOff val="40000"/>
                  </a:schemeClr>
                </a:solidFill>
                <a:cs typeface="B Nazanin" panose="00000400000000000000" pitchFamily="2" charset="-78"/>
              </a:rPr>
              <a:t>آسیب‌های</a:t>
            </a:r>
            <a:r>
              <a:rPr lang="fa-IR" sz="1900" b="1" dirty="0">
                <a:solidFill>
                  <a:schemeClr val="accent1">
                    <a:lumMod val="60000"/>
                    <a:lumOff val="40000"/>
                  </a:schemeClr>
                </a:solidFill>
                <a:cs typeface="B Nazanin" panose="00000400000000000000" pitchFamily="2" charset="-78"/>
              </a:rPr>
              <a:t> وارده ناشی از تغذیه و داروها بر سلامت جنین و تشخیص و درمان </a:t>
            </a:r>
            <a:r>
              <a:rPr lang="fa-IR" sz="1900" b="1" dirty="0" err="1">
                <a:solidFill>
                  <a:schemeClr val="accent1">
                    <a:lumMod val="60000"/>
                    <a:lumOff val="40000"/>
                  </a:schemeClr>
                </a:solidFill>
                <a:cs typeface="B Nazanin" panose="00000400000000000000" pitchFamily="2" charset="-78"/>
              </a:rPr>
              <a:t>بیماری‌های</a:t>
            </a:r>
            <a:r>
              <a:rPr lang="fa-IR" sz="1900" b="1" dirty="0">
                <a:solidFill>
                  <a:schemeClr val="accent1">
                    <a:lumMod val="60000"/>
                    <a:lumOff val="40000"/>
                  </a:schemeClr>
                </a:solidFill>
                <a:cs typeface="B Nazanin" panose="00000400000000000000" pitchFamily="2" charset="-78"/>
              </a:rPr>
              <a:t> موثر بر رخداد سقط خود به خودی جنین مانند </a:t>
            </a:r>
            <a:r>
              <a:rPr lang="fa-IR" sz="1900" b="1" dirty="0" err="1">
                <a:solidFill>
                  <a:schemeClr val="accent1">
                    <a:lumMod val="60000"/>
                    <a:lumOff val="40000"/>
                  </a:schemeClr>
                </a:solidFill>
                <a:cs typeface="B Nazanin" panose="00000400000000000000" pitchFamily="2" charset="-78"/>
              </a:rPr>
              <a:t>کم‌کاری</a:t>
            </a:r>
            <a:r>
              <a:rPr lang="fa-IR" sz="1900" b="1" dirty="0">
                <a:solidFill>
                  <a:schemeClr val="accent1">
                    <a:lumMod val="60000"/>
                    <a:lumOff val="40000"/>
                  </a:schemeClr>
                </a:solidFill>
                <a:cs typeface="B Nazanin" panose="00000400000000000000" pitchFamily="2" charset="-78"/>
              </a:rPr>
              <a:t> تیروئید و دیابت.</a:t>
            </a:r>
          </a:p>
          <a:p>
            <a:pPr lvl="1" algn="r" rtl="1"/>
            <a:endParaRPr lang="fa-IR" dirty="0"/>
          </a:p>
          <a:p>
            <a:pPr lvl="1" algn="r" rtl="1"/>
            <a:r>
              <a:rPr lang="fa-IR" sz="2900" b="1" dirty="0">
                <a:solidFill>
                  <a:schemeClr val="accent1">
                    <a:lumMod val="40000"/>
                    <a:lumOff val="60000"/>
                  </a:schemeClr>
                </a:solidFill>
                <a:cs typeface="B Nazanin" panose="00000400000000000000" pitchFamily="2" charset="-78"/>
              </a:rPr>
              <a:t>اهداف اختصاصی</a:t>
            </a:r>
          </a:p>
          <a:p>
            <a:pPr lvl="2" algn="r" rtl="1"/>
            <a:r>
              <a:rPr lang="fa-IR" sz="1900" b="1" dirty="0">
                <a:solidFill>
                  <a:schemeClr val="accent1">
                    <a:lumMod val="60000"/>
                    <a:lumOff val="40000"/>
                  </a:schemeClr>
                </a:solidFill>
                <a:cs typeface="B Nazanin" panose="00000400000000000000" pitchFamily="2" charset="-78"/>
              </a:rPr>
              <a:t>هدف اول – ارتقای خدمات/</a:t>
            </a:r>
            <a:r>
              <a:rPr lang="fa-IR" sz="1900" b="1" dirty="0" err="1">
                <a:solidFill>
                  <a:schemeClr val="accent1">
                    <a:lumMod val="60000"/>
                    <a:lumOff val="40000"/>
                  </a:schemeClr>
                </a:solidFill>
                <a:cs typeface="B Nazanin" panose="00000400000000000000" pitchFamily="2" charset="-78"/>
              </a:rPr>
              <a:t>مراقبت‌های</a:t>
            </a:r>
            <a:r>
              <a:rPr lang="fa-IR" sz="1900" b="1" dirty="0">
                <a:solidFill>
                  <a:schemeClr val="accent1">
                    <a:lumMod val="60000"/>
                    <a:lumOff val="40000"/>
                  </a:schemeClr>
                </a:solidFill>
                <a:cs typeface="B Nazanin" panose="00000400000000000000" pitchFamily="2" charset="-78"/>
              </a:rPr>
              <a:t> پیش از بارداری به منظور پیشگیری از سقط خود به خودی جنین؛</a:t>
            </a:r>
            <a:endParaRPr lang="en-US" sz="1900" b="1" dirty="0">
              <a:solidFill>
                <a:schemeClr val="accent1">
                  <a:lumMod val="60000"/>
                  <a:lumOff val="40000"/>
                </a:schemeClr>
              </a:solidFill>
              <a:cs typeface="B Nazanin" panose="00000400000000000000" pitchFamily="2" charset="-78"/>
            </a:endParaRPr>
          </a:p>
          <a:p>
            <a:pPr lvl="2" algn="r" rtl="1"/>
            <a:r>
              <a:rPr lang="fa-IR" sz="1900" b="1" dirty="0">
                <a:solidFill>
                  <a:schemeClr val="accent1">
                    <a:lumMod val="60000"/>
                    <a:lumOff val="40000"/>
                  </a:schemeClr>
                </a:solidFill>
                <a:cs typeface="B Nazanin" panose="00000400000000000000" pitchFamily="2" charset="-78"/>
              </a:rPr>
              <a:t>هدف دوم – ارتقای خدمات/</a:t>
            </a:r>
            <a:r>
              <a:rPr lang="fa-IR" sz="1900" b="1" dirty="0" err="1">
                <a:solidFill>
                  <a:schemeClr val="accent1">
                    <a:lumMod val="60000"/>
                    <a:lumOff val="40000"/>
                  </a:schemeClr>
                </a:solidFill>
                <a:cs typeface="B Nazanin" panose="00000400000000000000" pitchFamily="2" charset="-78"/>
              </a:rPr>
              <a:t>مراقبت‌های</a:t>
            </a:r>
            <a:r>
              <a:rPr lang="fa-IR" sz="1900" b="1" dirty="0">
                <a:solidFill>
                  <a:schemeClr val="accent1">
                    <a:lumMod val="60000"/>
                    <a:lumOff val="40000"/>
                  </a:schemeClr>
                </a:solidFill>
                <a:cs typeface="B Nazanin" panose="00000400000000000000" pitchFamily="2" charset="-78"/>
              </a:rPr>
              <a:t> نیمه اول بارداری به منظور پیشگیری از سقط خود به خودی جنین؛</a:t>
            </a:r>
          </a:p>
          <a:p>
            <a:pPr lvl="2" algn="r" rtl="1"/>
            <a:r>
              <a:rPr lang="fa-IR" sz="1900" b="1" dirty="0">
                <a:solidFill>
                  <a:schemeClr val="accent1">
                    <a:lumMod val="60000"/>
                    <a:lumOff val="40000"/>
                  </a:schemeClr>
                </a:solidFill>
                <a:cs typeface="B Nazanin" panose="00000400000000000000" pitchFamily="2" charset="-78"/>
              </a:rPr>
              <a:t>هدف سوم- ارتقای خدمات/</a:t>
            </a:r>
            <a:r>
              <a:rPr lang="fa-IR" sz="1900" b="1" dirty="0" err="1">
                <a:solidFill>
                  <a:schemeClr val="accent1">
                    <a:lumMod val="60000"/>
                    <a:lumOff val="40000"/>
                  </a:schemeClr>
                </a:solidFill>
                <a:cs typeface="B Nazanin" panose="00000400000000000000" pitchFamily="2" charset="-78"/>
              </a:rPr>
              <a:t>مراقبت‌های</a:t>
            </a:r>
            <a:r>
              <a:rPr lang="fa-IR" sz="1900" b="1" dirty="0">
                <a:solidFill>
                  <a:schemeClr val="accent1">
                    <a:lumMod val="60000"/>
                    <a:lumOff val="40000"/>
                  </a:schemeClr>
                </a:solidFill>
                <a:cs typeface="B Nazanin" panose="00000400000000000000" pitchFamily="2" charset="-78"/>
              </a:rPr>
              <a:t> </a:t>
            </a:r>
            <a:r>
              <a:rPr lang="fa-IR" sz="1900" b="1" dirty="0" err="1">
                <a:solidFill>
                  <a:schemeClr val="accent1">
                    <a:lumMod val="60000"/>
                    <a:lumOff val="40000"/>
                  </a:schemeClr>
                </a:solidFill>
                <a:cs typeface="B Nazanin" panose="00000400000000000000" pitchFamily="2" charset="-78"/>
              </a:rPr>
              <a:t>گروه‌های</a:t>
            </a:r>
            <a:r>
              <a:rPr lang="fa-IR" sz="1900" b="1" dirty="0">
                <a:solidFill>
                  <a:schemeClr val="accent1">
                    <a:lumMod val="60000"/>
                    <a:lumOff val="40000"/>
                  </a:schemeClr>
                </a:solidFill>
                <a:cs typeface="B Nazanin" panose="00000400000000000000" pitchFamily="2" charset="-78"/>
              </a:rPr>
              <a:t> سنی از نوجوانی تا میانسالی؛</a:t>
            </a:r>
          </a:p>
          <a:p>
            <a:pPr lvl="2" algn="r" rtl="1"/>
            <a:r>
              <a:rPr lang="fa-IR" sz="1900" b="1" dirty="0">
                <a:solidFill>
                  <a:schemeClr val="accent1">
                    <a:lumMod val="60000"/>
                    <a:lumOff val="40000"/>
                  </a:schemeClr>
                </a:solidFill>
                <a:cs typeface="B Nazanin" panose="00000400000000000000" pitchFamily="2" charset="-78"/>
              </a:rPr>
              <a:t>هدف چهارم- تقویت نظام </a:t>
            </a:r>
            <a:r>
              <a:rPr lang="fa-IR" sz="1900" b="1" dirty="0" err="1">
                <a:solidFill>
                  <a:schemeClr val="accent1">
                    <a:lumMod val="60000"/>
                    <a:lumOff val="40000"/>
                  </a:schemeClr>
                </a:solidFill>
                <a:cs typeface="B Nazanin" panose="00000400000000000000" pitchFamily="2" charset="-78"/>
              </a:rPr>
              <a:t>جمع‌آوری</a:t>
            </a:r>
            <a:r>
              <a:rPr lang="fa-IR" sz="1900" b="1" dirty="0">
                <a:solidFill>
                  <a:schemeClr val="accent1">
                    <a:lumMod val="60000"/>
                    <a:lumOff val="40000"/>
                  </a:schemeClr>
                </a:solidFill>
                <a:cs typeface="B Nazanin" panose="00000400000000000000" pitchFamily="2" charset="-78"/>
              </a:rPr>
              <a:t> اطلاعات مرتبط با سقط خود به خودی جنین و متغیرهای تاثیرگذار بر آن </a:t>
            </a:r>
            <a:r>
              <a:rPr lang="fa-IR" sz="1900" b="1" dirty="0" err="1">
                <a:solidFill>
                  <a:schemeClr val="accent1">
                    <a:lumMod val="60000"/>
                    <a:lumOff val="40000"/>
                  </a:schemeClr>
                </a:solidFill>
                <a:cs typeface="B Nazanin" panose="00000400000000000000" pitchFamily="2" charset="-78"/>
              </a:rPr>
              <a:t>به‌منظور</a:t>
            </a:r>
            <a:r>
              <a:rPr lang="fa-IR" sz="1900" b="1" dirty="0">
                <a:solidFill>
                  <a:schemeClr val="accent1">
                    <a:lumMod val="60000"/>
                    <a:lumOff val="40000"/>
                  </a:schemeClr>
                </a:solidFill>
                <a:cs typeface="B Nazanin" panose="00000400000000000000" pitchFamily="2" charset="-78"/>
              </a:rPr>
              <a:t> پایش </a:t>
            </a:r>
            <a:r>
              <a:rPr lang="fa-IR" sz="1900" b="1" dirty="0" smtClean="0">
                <a:solidFill>
                  <a:schemeClr val="accent1">
                    <a:lumMod val="60000"/>
                    <a:lumOff val="40000"/>
                  </a:schemeClr>
                </a:solidFill>
                <a:cs typeface="B Nazanin" panose="00000400000000000000" pitchFamily="2" charset="-78"/>
              </a:rPr>
              <a:t>برنامه.</a:t>
            </a:r>
            <a:endParaRPr lang="fa-IR" sz="2800" b="1" dirty="0">
              <a:solidFill>
                <a:schemeClr val="accent1">
                  <a:lumMod val="40000"/>
                  <a:lumOff val="60000"/>
                </a:schemeClr>
              </a:solidFill>
              <a:cs typeface="B Nazanin" panose="00000400000000000000" pitchFamily="2" charset="-78"/>
            </a:endParaRPr>
          </a:p>
          <a:p>
            <a:pPr algn="r" rtl="1"/>
            <a:r>
              <a:rPr lang="fa-IR" sz="2800" b="1" dirty="0">
                <a:solidFill>
                  <a:schemeClr val="accent1">
                    <a:lumMod val="40000"/>
                    <a:lumOff val="60000"/>
                  </a:schemeClr>
                </a:solidFill>
                <a:cs typeface="B Nazanin" panose="00000400000000000000" pitchFamily="2" charset="-78"/>
              </a:rPr>
              <a:t>گروه هدف</a:t>
            </a:r>
          </a:p>
          <a:p>
            <a:pPr lvl="1" algn="r" rtl="1"/>
            <a:r>
              <a:rPr lang="fa-IR" sz="1900" b="1" dirty="0">
                <a:solidFill>
                  <a:schemeClr val="accent1">
                    <a:lumMod val="60000"/>
                    <a:lumOff val="40000"/>
                  </a:schemeClr>
                </a:solidFill>
                <a:cs typeface="B Nazanin" panose="00000400000000000000" pitchFamily="2" charset="-78"/>
              </a:rPr>
              <a:t>کلیه زنان و مردان در سنین باروری_ متاهل و غیر متاهل:</a:t>
            </a:r>
          </a:p>
          <a:p>
            <a:pPr lvl="1" algn="r" rtl="1"/>
            <a:endParaRPr lang="en-US" dirty="0"/>
          </a:p>
          <a:p>
            <a:pPr lvl="6" algn="r" rtl="1"/>
            <a:r>
              <a:rPr lang="fa-IR" sz="1900" b="1" dirty="0">
                <a:solidFill>
                  <a:schemeClr val="accent1">
                    <a:lumMod val="60000"/>
                    <a:lumOff val="40000"/>
                  </a:schemeClr>
                </a:solidFill>
                <a:cs typeface="B Nazanin" panose="00000400000000000000" pitchFamily="2" charset="-78"/>
              </a:rPr>
              <a:t>دختران و پسران نوجوان (</a:t>
            </a:r>
            <a:r>
              <a:rPr lang="ar-SA" sz="1900" b="1" dirty="0">
                <a:solidFill>
                  <a:schemeClr val="accent1">
                    <a:lumMod val="60000"/>
                    <a:lumOff val="40000"/>
                  </a:schemeClr>
                </a:solidFill>
                <a:cs typeface="B Nazanin" panose="00000400000000000000" pitchFamily="2" charset="-78"/>
              </a:rPr>
              <a:t>از 12 سال تا 17 سال و 11 ماه و 29 روز </a:t>
            </a:r>
            <a:r>
              <a:rPr lang="fa-IR" sz="1900" b="1" dirty="0">
                <a:solidFill>
                  <a:schemeClr val="accent1">
                    <a:lumMod val="60000"/>
                    <a:lumOff val="40000"/>
                  </a:schemeClr>
                </a:solidFill>
                <a:cs typeface="B Nazanin" panose="00000400000000000000" pitchFamily="2" charset="-78"/>
              </a:rPr>
              <a:t>)؛</a:t>
            </a:r>
            <a:endParaRPr lang="en-US" sz="1900" b="1" dirty="0">
              <a:solidFill>
                <a:schemeClr val="accent1">
                  <a:lumMod val="60000"/>
                  <a:lumOff val="40000"/>
                </a:schemeClr>
              </a:solidFill>
              <a:cs typeface="B Nazanin" panose="00000400000000000000" pitchFamily="2" charset="-78"/>
            </a:endParaRPr>
          </a:p>
          <a:p>
            <a:pPr lvl="6" algn="r" rtl="1"/>
            <a:r>
              <a:rPr lang="fa-IR" sz="1900" b="1" dirty="0">
                <a:solidFill>
                  <a:schemeClr val="accent1">
                    <a:lumMod val="60000"/>
                    <a:lumOff val="40000"/>
                  </a:schemeClr>
                </a:solidFill>
                <a:cs typeface="B Nazanin" panose="00000400000000000000" pitchFamily="2" charset="-78"/>
              </a:rPr>
              <a:t>دختران و پسران جوان </a:t>
            </a:r>
            <a:r>
              <a:rPr lang="ar-SA" sz="1900" b="1" dirty="0">
                <a:solidFill>
                  <a:schemeClr val="accent1">
                    <a:lumMod val="60000"/>
                    <a:lumOff val="40000"/>
                  </a:schemeClr>
                </a:solidFill>
                <a:cs typeface="B Nazanin" panose="00000400000000000000" pitchFamily="2" charset="-78"/>
              </a:rPr>
              <a:t>(18 سال تا 29 سال و 11 ماه و 29 روز)</a:t>
            </a:r>
            <a:r>
              <a:rPr lang="fa-IR" sz="1900" b="1" dirty="0">
                <a:solidFill>
                  <a:schemeClr val="accent1">
                    <a:lumMod val="60000"/>
                    <a:lumOff val="40000"/>
                  </a:schemeClr>
                </a:solidFill>
                <a:cs typeface="B Nazanin" panose="00000400000000000000" pitchFamily="2" charset="-78"/>
              </a:rPr>
              <a:t>؛</a:t>
            </a:r>
            <a:endParaRPr lang="en-US" sz="1900" b="1" dirty="0">
              <a:solidFill>
                <a:schemeClr val="accent1">
                  <a:lumMod val="60000"/>
                  <a:lumOff val="40000"/>
                </a:schemeClr>
              </a:solidFill>
              <a:cs typeface="B Nazanin" panose="00000400000000000000" pitchFamily="2" charset="-78"/>
            </a:endParaRPr>
          </a:p>
          <a:p>
            <a:pPr lvl="6" algn="r" rtl="1"/>
            <a:r>
              <a:rPr lang="fa-IR" sz="1900" b="1" dirty="0">
                <a:solidFill>
                  <a:schemeClr val="accent1">
                    <a:lumMod val="60000"/>
                    <a:lumOff val="40000"/>
                  </a:schemeClr>
                </a:solidFill>
                <a:cs typeface="B Nazanin" panose="00000400000000000000" pitchFamily="2" charset="-78"/>
              </a:rPr>
              <a:t>مادران باردار؛</a:t>
            </a:r>
            <a:endParaRPr lang="en-US" sz="1900" b="1" dirty="0">
              <a:solidFill>
                <a:schemeClr val="accent1">
                  <a:lumMod val="60000"/>
                  <a:lumOff val="40000"/>
                </a:schemeClr>
              </a:solidFill>
              <a:cs typeface="B Nazanin" panose="00000400000000000000" pitchFamily="2" charset="-78"/>
            </a:endParaRPr>
          </a:p>
          <a:p>
            <a:pPr lvl="6" algn="r" rtl="1"/>
            <a:r>
              <a:rPr lang="fa-IR" sz="1900" b="1" dirty="0">
                <a:solidFill>
                  <a:schemeClr val="accent1">
                    <a:lumMod val="60000"/>
                    <a:lumOff val="40000"/>
                  </a:schemeClr>
                </a:solidFill>
                <a:cs typeface="B Nazanin" panose="00000400000000000000" pitchFamily="2" charset="-78"/>
              </a:rPr>
              <a:t>زنان و مردان میانسال </a:t>
            </a:r>
            <a:r>
              <a:rPr lang="ar-SA" sz="1900" b="1" dirty="0">
                <a:solidFill>
                  <a:schemeClr val="accent1">
                    <a:lumMod val="60000"/>
                    <a:lumOff val="40000"/>
                  </a:schemeClr>
                </a:solidFill>
                <a:cs typeface="B Nazanin" panose="00000400000000000000" pitchFamily="2" charset="-78"/>
              </a:rPr>
              <a:t>(30 سال تا 53 سال و 11 ماه و 29 روز) </a:t>
            </a:r>
            <a:r>
              <a:rPr lang="fa-IR" sz="1900" b="1" dirty="0">
                <a:solidFill>
                  <a:schemeClr val="accent1">
                    <a:lumMod val="60000"/>
                    <a:lumOff val="40000"/>
                  </a:schemeClr>
                </a:solidFill>
                <a:cs typeface="B Nazanin" panose="00000400000000000000" pitchFamily="2" charset="-78"/>
              </a:rPr>
              <a:t>.</a:t>
            </a:r>
          </a:p>
          <a:p>
            <a:pPr lvl="6" algn="r" rtl="1"/>
            <a:endParaRPr lang="en-US" dirty="0"/>
          </a:p>
          <a:p>
            <a:pPr lvl="7" algn="r" rtl="1"/>
            <a:r>
              <a:rPr lang="fa-IR" sz="1600" b="1" dirty="0" err="1">
                <a:solidFill>
                  <a:schemeClr val="accent1">
                    <a:lumMod val="40000"/>
                    <a:lumOff val="60000"/>
                  </a:schemeClr>
                </a:solidFill>
                <a:cs typeface="B Nazanin" panose="00000400000000000000" pitchFamily="2" charset="-78"/>
              </a:rPr>
              <a:t>مراقبت‌های</a:t>
            </a:r>
            <a:r>
              <a:rPr lang="fa-IR" sz="1600" b="1" dirty="0">
                <a:solidFill>
                  <a:schemeClr val="accent1">
                    <a:lumMod val="40000"/>
                    <a:lumOff val="60000"/>
                  </a:schemeClr>
                </a:solidFill>
                <a:cs typeface="B Nazanin" panose="00000400000000000000" pitchFamily="2" charset="-78"/>
              </a:rPr>
              <a:t> معمول گروه سنی؛</a:t>
            </a:r>
          </a:p>
          <a:p>
            <a:pPr lvl="7" algn="r" rtl="1"/>
            <a:r>
              <a:rPr lang="fa-IR" sz="1600" b="1" dirty="0" err="1">
                <a:solidFill>
                  <a:schemeClr val="accent1">
                    <a:lumMod val="40000"/>
                    <a:lumOff val="60000"/>
                  </a:schemeClr>
                </a:solidFill>
                <a:cs typeface="B Nazanin" panose="00000400000000000000" pitchFamily="2" charset="-78"/>
              </a:rPr>
              <a:t>مراقبت‌های</a:t>
            </a:r>
            <a:r>
              <a:rPr lang="fa-IR" sz="1600" b="1" dirty="0">
                <a:solidFill>
                  <a:schemeClr val="accent1">
                    <a:lumMod val="40000"/>
                    <a:lumOff val="60000"/>
                  </a:schemeClr>
                </a:solidFill>
                <a:cs typeface="B Nazanin" panose="00000400000000000000" pitchFamily="2" charset="-78"/>
              </a:rPr>
              <a:t> پیش از بارداری؛</a:t>
            </a:r>
            <a:endParaRPr lang="en-US" sz="1600" b="1" dirty="0">
              <a:solidFill>
                <a:schemeClr val="accent1">
                  <a:lumMod val="40000"/>
                  <a:lumOff val="60000"/>
                </a:schemeClr>
              </a:solidFill>
              <a:cs typeface="B Nazanin" panose="00000400000000000000" pitchFamily="2" charset="-78"/>
            </a:endParaRPr>
          </a:p>
          <a:p>
            <a:pPr lvl="7" algn="r" rtl="1"/>
            <a:r>
              <a:rPr lang="fa-IR" sz="1600" b="1" dirty="0" err="1">
                <a:solidFill>
                  <a:schemeClr val="accent1">
                    <a:lumMod val="40000"/>
                    <a:lumOff val="60000"/>
                  </a:schemeClr>
                </a:solidFill>
                <a:cs typeface="B Nazanin" panose="00000400000000000000" pitchFamily="2" charset="-78"/>
              </a:rPr>
              <a:t>مراقبت‌های</a:t>
            </a:r>
            <a:r>
              <a:rPr lang="fa-IR" sz="1600" b="1" dirty="0">
                <a:solidFill>
                  <a:schemeClr val="accent1">
                    <a:lumMod val="40000"/>
                    <a:lumOff val="60000"/>
                  </a:schemeClr>
                </a:solidFill>
                <a:cs typeface="B Nazanin" panose="00000400000000000000" pitchFamily="2" charset="-78"/>
              </a:rPr>
              <a:t> نیمه اول بارداری؛</a:t>
            </a:r>
          </a:p>
          <a:p>
            <a:pPr lvl="7" algn="r" rtl="1"/>
            <a:r>
              <a:rPr lang="fa-IR" sz="1600" b="1" dirty="0" err="1">
                <a:solidFill>
                  <a:schemeClr val="accent1">
                    <a:lumMod val="40000"/>
                    <a:lumOff val="60000"/>
                  </a:schemeClr>
                </a:solidFill>
                <a:cs typeface="B Nazanin" panose="00000400000000000000" pitchFamily="2" charset="-78"/>
              </a:rPr>
              <a:t>مراقبت‌های</a:t>
            </a:r>
            <a:r>
              <a:rPr lang="fa-IR" sz="1600" b="1" dirty="0">
                <a:solidFill>
                  <a:schemeClr val="accent1">
                    <a:lumMod val="40000"/>
                    <a:lumOff val="60000"/>
                  </a:schemeClr>
                </a:solidFill>
                <a:cs typeface="B Nazanin" panose="00000400000000000000" pitchFamily="2" charset="-78"/>
              </a:rPr>
              <a:t> ادغام یافته ازدواج، باروری سالم و </a:t>
            </a:r>
            <a:r>
              <a:rPr lang="fa-IR" sz="1600" b="1" dirty="0" err="1">
                <a:solidFill>
                  <a:schemeClr val="accent1">
                    <a:lumMod val="40000"/>
                    <a:lumOff val="60000"/>
                  </a:schemeClr>
                </a:solidFill>
                <a:cs typeface="B Nazanin" panose="00000400000000000000" pitchFamily="2" charset="-78"/>
              </a:rPr>
              <a:t>فرزندآوری</a:t>
            </a:r>
            <a:r>
              <a:rPr lang="fa-IR" sz="1600" b="1" dirty="0">
                <a:solidFill>
                  <a:schemeClr val="accent1">
                    <a:lumMod val="40000"/>
                    <a:lumOff val="60000"/>
                  </a:schemeClr>
                </a:solidFill>
                <a:cs typeface="B Nazanin" panose="00000400000000000000" pitchFamily="2" charset="-78"/>
              </a:rPr>
              <a:t>.</a:t>
            </a:r>
            <a:endParaRPr lang="en-US" sz="1600" b="1" dirty="0">
              <a:solidFill>
                <a:schemeClr val="accent1">
                  <a:lumMod val="40000"/>
                  <a:lumOff val="60000"/>
                </a:schemeClr>
              </a:solidFill>
              <a:cs typeface="B Nazanin" panose="00000400000000000000" pitchFamily="2" charset="-78"/>
            </a:endParaRPr>
          </a:p>
        </p:txBody>
      </p:sp>
    </p:spTree>
    <p:extLst>
      <p:ext uri="{BB962C8B-B14F-4D97-AF65-F5344CB8AC3E}">
        <p14:creationId xmlns:p14="http://schemas.microsoft.com/office/powerpoint/2010/main" val="37563980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10.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11.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12.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2.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3.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4.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5.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6.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7.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8.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9.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docProps/app.xml><?xml version="1.0" encoding="utf-8"?>
<Properties xmlns="http://schemas.openxmlformats.org/officeDocument/2006/extended-properties" xmlns:vt="http://schemas.openxmlformats.org/officeDocument/2006/docPropsVTypes">
  <Template/>
  <TotalTime>4172</TotalTime>
  <Words>4462</Words>
  <Application>Microsoft Office PowerPoint</Application>
  <PresentationFormat>On-screen Show (4:3)</PresentationFormat>
  <Paragraphs>375</Paragraphs>
  <Slides>35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B Nazanin</vt:lpstr>
      <vt:lpstr>B Titr</vt:lpstr>
      <vt:lpstr>B Yagut</vt:lpstr>
      <vt:lpstr>Calibri</vt:lpstr>
      <vt:lpstr>Symbol</vt:lpstr>
      <vt:lpstr>Times New Roman</vt:lpstr>
      <vt:lpstr>Tw Cen MT</vt:lpstr>
      <vt:lpstr>Wingdings</vt:lpstr>
      <vt:lpstr>Droplet</vt:lpstr>
      <vt:lpstr>PowerPoint Presentation</vt:lpstr>
      <vt:lpstr>برنامه جامع "مهار، پایش، پیشگیری و کاهش سقط خودبه‌خودی جنین به‌صورت ادغام در شبکه بهداشت شامل آموزش عمومی اصلاح سبک زندگی و آسیب‌های وارده ناشی از تغذیه و داروها بر سلامت جنین“  مبتنی بر مراقبت‌های ادغام یافته در سطح اول ارایه خدمت شبکه خدمات جامع و همگانی سلامت  و همکاری‌های بین بخشی</vt:lpstr>
      <vt:lpstr>فهرست مطالب</vt:lpstr>
      <vt:lpstr>تعاریف و اصطلاحات کلی برنامه</vt:lpstr>
      <vt:lpstr>سقط  خود‌به‌خود     فراوانی   </vt:lpstr>
      <vt:lpstr>PowerPoint Presentation</vt:lpstr>
      <vt:lpstr>تعاریف و اصطلاحات کلی برنامه- ادامه</vt:lpstr>
      <vt:lpstr>تکالیف و الزامات قانونی</vt:lpstr>
      <vt:lpstr>چشم‌انداز  اهداف        گروه هدف     </vt:lpstr>
      <vt:lpstr>PowerPoint Presentation</vt:lpstr>
      <vt:lpstr>خدمات آموزشی- مراقبتی</vt:lpstr>
      <vt:lpstr>PowerPoint Presentation</vt:lpstr>
      <vt:lpstr>PowerPoint Presentation</vt:lpstr>
      <vt:lpstr>PowerPoint Presentation</vt:lpstr>
      <vt:lpstr>خدمات آموزشی- مراقبتی</vt:lpstr>
      <vt:lpstr>PowerPoint Presentation</vt:lpstr>
      <vt:lpstr>PowerPoint Presentation</vt:lpstr>
      <vt:lpstr>PowerPoint Presentation</vt:lpstr>
      <vt:lpstr>PowerPoint Presentation</vt:lpstr>
      <vt:lpstr>خدمات آموزشی</vt:lpstr>
      <vt:lpstr>PowerPoint Presentation</vt:lpstr>
      <vt:lpstr>PowerPoint Presentation</vt:lpstr>
      <vt:lpstr>PowerPoint Presentation</vt:lpstr>
      <vt:lpstr>PowerPoint Presentation</vt:lpstr>
      <vt:lpstr>PowerPoint Presentation</vt:lpstr>
      <vt:lpstr>همکاری‌های  بین بخشی</vt:lpstr>
      <vt:lpstr>سطوح  همکاری</vt:lpstr>
      <vt:lpstr>نمونه‌ایی از ذی‌نفعان در همکاری‌های بین‌بخشی</vt:lpstr>
      <vt:lpstr>PowerPoint Presentation</vt:lpstr>
      <vt:lpstr>پایش برنامه و شاخص‌ها</vt:lpstr>
      <vt:lpstr>پایش برنامه           شرح وظایف کمیته پایش</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برنامه جامع مهار، پایش، پیشگیری و کاهش سقط خود به خودی جنین به صورت ادغام در شبکه بهداشت شامل آموزش عمومی اصلاح سبک زندگی و آسیب‌های وارده ناشی از تغذیه و داروها بر سلامت جنین</dc:title>
  <dc:creator>123</dc:creator>
  <cp:lastModifiedBy>بهشتیان دکتر مریم</cp:lastModifiedBy>
  <cp:revision>215</cp:revision>
  <dcterms:created xsi:type="dcterms:W3CDTF">2023-04-28T05:15:01Z</dcterms:created>
  <dcterms:modified xsi:type="dcterms:W3CDTF">2023-12-13T10:58:18Z</dcterms:modified>
</cp:coreProperties>
</file>